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1303638" y="3442142"/>
            <a:ext cx="15680723" cy="3402717"/>
          </a:xfrm>
          <a:custGeom>
            <a:avLst/>
            <a:gdLst/>
            <a:ahLst/>
            <a:cxnLst/>
            <a:rect r="r" b="b" t="t" l="l"/>
            <a:pathLst>
              <a:path h="3402717" w="15680723">
                <a:moveTo>
                  <a:pt x="0" y="0"/>
                </a:moveTo>
                <a:lnTo>
                  <a:pt x="15680724" y="0"/>
                </a:lnTo>
                <a:lnTo>
                  <a:pt x="15680724" y="3402716"/>
                </a:lnTo>
                <a:lnTo>
                  <a:pt x="0" y="3402716"/>
                </a:lnTo>
                <a:lnTo>
                  <a:pt x="0" y="0"/>
                </a:lnTo>
                <a:close/>
              </a:path>
            </a:pathLst>
          </a:custGeom>
          <a:blipFill>
            <a:blip r:embed="rId2"/>
            <a:stretch>
              <a:fillRect l="0" t="0" r="0" b="0"/>
            </a:stretch>
          </a:blipFill>
        </p:spPr>
      </p:sp>
      <p:sp>
        <p:nvSpPr>
          <p:cNvPr name="TextBox 3" id="3"/>
          <p:cNvSpPr txBox="true"/>
          <p:nvPr/>
        </p:nvSpPr>
        <p:spPr>
          <a:xfrm rot="0">
            <a:off x="8172953" y="6807241"/>
            <a:ext cx="1942094" cy="527415"/>
          </a:xfrm>
          <a:prstGeom prst="rect">
            <a:avLst/>
          </a:prstGeom>
        </p:spPr>
        <p:txBody>
          <a:bodyPr anchor="t" rtlCol="false" tIns="0" lIns="0" bIns="0" rIns="0">
            <a:spAutoFit/>
          </a:bodyPr>
          <a:lstStyle/>
          <a:p>
            <a:pPr algn="ctr">
              <a:lnSpc>
                <a:spcPts val="4393"/>
              </a:lnSpc>
              <a:spcBef>
                <a:spcPct val="0"/>
              </a:spcBef>
            </a:pPr>
            <a:r>
              <a:rPr lang="en-US" sz="3138">
                <a:solidFill>
                  <a:srgbClr val="FFFFFF"/>
                </a:solidFill>
                <a:latin typeface="DM Sans"/>
              </a:rPr>
              <a:t>By </a:t>
            </a:r>
            <a:r>
              <a:rPr lang="en-US" sz="3138">
                <a:solidFill>
                  <a:srgbClr val="FFFFFF"/>
                </a:solidFill>
                <a:latin typeface="DM Sans"/>
              </a:rPr>
              <a:t>Kel V22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3390251" y="1965423"/>
            <a:ext cx="11507498" cy="7292877"/>
          </a:xfrm>
          <a:custGeom>
            <a:avLst/>
            <a:gdLst/>
            <a:ahLst/>
            <a:cxnLst/>
            <a:rect r="r" b="b" t="t" l="l"/>
            <a:pathLst>
              <a:path h="7292877" w="11507498">
                <a:moveTo>
                  <a:pt x="0" y="0"/>
                </a:moveTo>
                <a:lnTo>
                  <a:pt x="11507498" y="0"/>
                </a:lnTo>
                <a:lnTo>
                  <a:pt x="11507498" y="7292877"/>
                </a:lnTo>
                <a:lnTo>
                  <a:pt x="0" y="7292877"/>
                </a:lnTo>
                <a:lnTo>
                  <a:pt x="0" y="0"/>
                </a:lnTo>
                <a:close/>
              </a:path>
            </a:pathLst>
          </a:custGeom>
          <a:blipFill>
            <a:blip r:embed="rId2"/>
            <a:stretch>
              <a:fillRect l="0" t="0" r="0" b="0"/>
            </a:stretch>
          </a:blipFill>
        </p:spPr>
      </p:sp>
      <p:sp>
        <p:nvSpPr>
          <p:cNvPr name="TextBox 3" id="3"/>
          <p:cNvSpPr txBox="true"/>
          <p:nvPr/>
        </p:nvSpPr>
        <p:spPr>
          <a:xfrm rot="0">
            <a:off x="5968089" y="247650"/>
            <a:ext cx="6351821" cy="1552575"/>
          </a:xfrm>
          <a:prstGeom prst="rect">
            <a:avLst/>
          </a:prstGeom>
        </p:spPr>
        <p:txBody>
          <a:bodyPr anchor="t" rtlCol="false" tIns="0" lIns="0" bIns="0" rIns="0">
            <a:spAutoFit/>
          </a:bodyPr>
          <a:lstStyle/>
          <a:p>
            <a:pPr algn="ctr">
              <a:lnSpc>
                <a:spcPts val="6120"/>
              </a:lnSpc>
            </a:pPr>
            <a:r>
              <a:rPr lang="en-US" sz="5100">
                <a:solidFill>
                  <a:srgbClr val="F4F516"/>
                </a:solidFill>
                <a:latin typeface="DM Sans Bold"/>
              </a:rPr>
              <a:t>FlowChart (4) </a:t>
            </a:r>
          </a:p>
          <a:p>
            <a:pPr algn="ctr">
              <a:lnSpc>
                <a:spcPts val="6120"/>
              </a:lnSpc>
            </a:pPr>
            <a:r>
              <a:rPr lang="en-US" sz="5100">
                <a:solidFill>
                  <a:srgbClr val="F4F516"/>
                </a:solidFill>
                <a:latin typeface="DM Sans Bold"/>
              </a:rPr>
              <a:t>Admin</a:t>
            </a:r>
          </a:p>
        </p:txBody>
      </p:sp>
      <p:sp>
        <p:nvSpPr>
          <p:cNvPr name="TextBox 4" id="4"/>
          <p:cNvSpPr txBox="true"/>
          <p:nvPr/>
        </p:nvSpPr>
        <p:spPr>
          <a:xfrm rot="0">
            <a:off x="5481678" y="9820275"/>
            <a:ext cx="14950815" cy="466725"/>
          </a:xfrm>
          <a:prstGeom prst="rect">
            <a:avLst/>
          </a:prstGeom>
        </p:spPr>
        <p:txBody>
          <a:bodyPr anchor="t" rtlCol="false" tIns="0" lIns="0" bIns="0" rIns="0">
            <a:spAutoFit/>
          </a:bodyPr>
          <a:lstStyle/>
          <a:p>
            <a:pPr>
              <a:lnSpc>
                <a:spcPts val="3600"/>
              </a:lnSpc>
            </a:pPr>
            <a:r>
              <a:rPr lang="en-US" sz="3000">
                <a:solidFill>
                  <a:srgbClr val="F4F516"/>
                </a:solidFill>
                <a:latin typeface="DM Sans Bold"/>
              </a:rPr>
              <a:t>Full Flowchart : s.id/FlowchartLancenesia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3999515" y="412977"/>
            <a:ext cx="12534956" cy="9461046"/>
          </a:xfrm>
          <a:custGeom>
            <a:avLst/>
            <a:gdLst/>
            <a:ahLst/>
            <a:cxnLst/>
            <a:rect r="r" b="b" t="t" l="l"/>
            <a:pathLst>
              <a:path h="9461046" w="12534956">
                <a:moveTo>
                  <a:pt x="0" y="0"/>
                </a:moveTo>
                <a:lnTo>
                  <a:pt x="12534956" y="0"/>
                </a:lnTo>
                <a:lnTo>
                  <a:pt x="12534956" y="9461046"/>
                </a:lnTo>
                <a:lnTo>
                  <a:pt x="0" y="9461046"/>
                </a:lnTo>
                <a:lnTo>
                  <a:pt x="0" y="0"/>
                </a:lnTo>
                <a:close/>
              </a:path>
            </a:pathLst>
          </a:custGeom>
          <a:blipFill>
            <a:blip r:embed="rId2"/>
            <a:stretch>
              <a:fillRect l="0" t="0" r="0" b="0"/>
            </a:stretch>
          </a:blipFill>
        </p:spPr>
      </p:sp>
      <p:sp>
        <p:nvSpPr>
          <p:cNvPr name="TextBox 3" id="3"/>
          <p:cNvSpPr txBox="true"/>
          <p:nvPr/>
        </p:nvSpPr>
        <p:spPr>
          <a:xfrm rot="0">
            <a:off x="1028700" y="604806"/>
            <a:ext cx="2703121" cy="1295400"/>
          </a:xfrm>
          <a:prstGeom prst="rect">
            <a:avLst/>
          </a:prstGeom>
        </p:spPr>
        <p:txBody>
          <a:bodyPr anchor="t" rtlCol="false" tIns="0" lIns="0" bIns="0" rIns="0">
            <a:spAutoFit/>
          </a:bodyPr>
          <a:lstStyle/>
          <a:p>
            <a:pPr>
              <a:lnSpc>
                <a:spcPts val="10200"/>
              </a:lnSpc>
            </a:pPr>
            <a:r>
              <a:rPr lang="en-US" sz="8500">
                <a:solidFill>
                  <a:srgbClr val="F4F516"/>
                </a:solidFill>
                <a:latin typeface="DM Sans Bold"/>
              </a:rPr>
              <a:t>ERD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960441" y="1900206"/>
            <a:ext cx="16367118" cy="7781201"/>
          </a:xfrm>
          <a:custGeom>
            <a:avLst/>
            <a:gdLst/>
            <a:ahLst/>
            <a:cxnLst/>
            <a:rect r="r" b="b" t="t" l="l"/>
            <a:pathLst>
              <a:path h="7781201" w="16367118">
                <a:moveTo>
                  <a:pt x="0" y="0"/>
                </a:moveTo>
                <a:lnTo>
                  <a:pt x="16367118" y="0"/>
                </a:lnTo>
                <a:lnTo>
                  <a:pt x="16367118" y="7781200"/>
                </a:lnTo>
                <a:lnTo>
                  <a:pt x="0" y="7781200"/>
                </a:lnTo>
                <a:lnTo>
                  <a:pt x="0" y="0"/>
                </a:lnTo>
                <a:close/>
              </a:path>
            </a:pathLst>
          </a:custGeom>
          <a:blipFill>
            <a:blip r:embed="rId2"/>
            <a:stretch>
              <a:fillRect l="0" t="0" r="0" b="0"/>
            </a:stretch>
          </a:blipFill>
        </p:spPr>
      </p:sp>
      <p:sp>
        <p:nvSpPr>
          <p:cNvPr name="TextBox 3" id="3"/>
          <p:cNvSpPr txBox="true"/>
          <p:nvPr/>
        </p:nvSpPr>
        <p:spPr>
          <a:xfrm rot="0">
            <a:off x="1028700" y="604806"/>
            <a:ext cx="2703121" cy="1295400"/>
          </a:xfrm>
          <a:prstGeom prst="rect">
            <a:avLst/>
          </a:prstGeom>
        </p:spPr>
        <p:txBody>
          <a:bodyPr anchor="t" rtlCol="false" tIns="0" lIns="0" bIns="0" rIns="0">
            <a:spAutoFit/>
          </a:bodyPr>
          <a:lstStyle/>
          <a:p>
            <a:pPr>
              <a:lnSpc>
                <a:spcPts val="10200"/>
              </a:lnSpc>
            </a:pPr>
            <a:r>
              <a:rPr lang="en-US" sz="8500">
                <a:solidFill>
                  <a:srgbClr val="F4F516"/>
                </a:solidFill>
                <a:latin typeface="DM Sans Bold"/>
              </a:rPr>
              <a:t>UML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8870740" y="798924"/>
            <a:ext cx="9417260" cy="5253386"/>
          </a:xfrm>
          <a:custGeom>
            <a:avLst/>
            <a:gdLst/>
            <a:ahLst/>
            <a:cxnLst/>
            <a:rect r="r" b="b" t="t" l="l"/>
            <a:pathLst>
              <a:path h="5253386" w="9417260">
                <a:moveTo>
                  <a:pt x="0" y="0"/>
                </a:moveTo>
                <a:lnTo>
                  <a:pt x="9417260" y="0"/>
                </a:lnTo>
                <a:lnTo>
                  <a:pt x="9417260" y="5253385"/>
                </a:lnTo>
                <a:lnTo>
                  <a:pt x="0" y="5253385"/>
                </a:lnTo>
                <a:lnTo>
                  <a:pt x="0" y="0"/>
                </a:lnTo>
                <a:close/>
              </a:path>
            </a:pathLst>
          </a:custGeom>
          <a:blipFill>
            <a:blip r:embed="rId2"/>
            <a:stretch>
              <a:fillRect l="0" t="0" r="0" b="0"/>
            </a:stretch>
          </a:blipFill>
        </p:spPr>
      </p:sp>
      <p:sp>
        <p:nvSpPr>
          <p:cNvPr name="Freeform 3" id="3"/>
          <p:cNvSpPr/>
          <p:nvPr/>
        </p:nvSpPr>
        <p:spPr>
          <a:xfrm flipH="false" flipV="false" rot="0">
            <a:off x="114300" y="4136245"/>
            <a:ext cx="10493097" cy="5856331"/>
          </a:xfrm>
          <a:custGeom>
            <a:avLst/>
            <a:gdLst/>
            <a:ahLst/>
            <a:cxnLst/>
            <a:rect r="r" b="b" t="t" l="l"/>
            <a:pathLst>
              <a:path h="5856331" w="10493097">
                <a:moveTo>
                  <a:pt x="0" y="0"/>
                </a:moveTo>
                <a:lnTo>
                  <a:pt x="10493097" y="0"/>
                </a:lnTo>
                <a:lnTo>
                  <a:pt x="10493097" y="5856331"/>
                </a:lnTo>
                <a:lnTo>
                  <a:pt x="0" y="5856331"/>
                </a:lnTo>
                <a:lnTo>
                  <a:pt x="0" y="0"/>
                </a:lnTo>
                <a:close/>
              </a:path>
            </a:pathLst>
          </a:custGeom>
          <a:blipFill>
            <a:blip r:embed="rId3"/>
            <a:stretch>
              <a:fillRect l="0" t="0" r="0" b="0"/>
            </a:stretch>
          </a:blipFill>
        </p:spPr>
      </p:sp>
      <p:sp>
        <p:nvSpPr>
          <p:cNvPr name="Freeform 4" id="4"/>
          <p:cNvSpPr/>
          <p:nvPr/>
        </p:nvSpPr>
        <p:spPr>
          <a:xfrm flipH="false" flipV="false" rot="0">
            <a:off x="10693122" y="6170656"/>
            <a:ext cx="7379133" cy="4116344"/>
          </a:xfrm>
          <a:custGeom>
            <a:avLst/>
            <a:gdLst/>
            <a:ahLst/>
            <a:cxnLst/>
            <a:rect r="r" b="b" t="t" l="l"/>
            <a:pathLst>
              <a:path h="4116344" w="7379133">
                <a:moveTo>
                  <a:pt x="0" y="0"/>
                </a:moveTo>
                <a:lnTo>
                  <a:pt x="7379132" y="0"/>
                </a:lnTo>
                <a:lnTo>
                  <a:pt x="7379132" y="4116344"/>
                </a:lnTo>
                <a:lnTo>
                  <a:pt x="0" y="4116344"/>
                </a:lnTo>
                <a:lnTo>
                  <a:pt x="0" y="0"/>
                </a:lnTo>
                <a:close/>
              </a:path>
            </a:pathLst>
          </a:custGeom>
          <a:blipFill>
            <a:blip r:embed="rId4"/>
            <a:stretch>
              <a:fillRect l="0" t="0" r="0" b="0"/>
            </a:stretch>
          </a:blipFill>
        </p:spPr>
      </p:sp>
      <p:sp>
        <p:nvSpPr>
          <p:cNvPr name="TextBox 5" id="5"/>
          <p:cNvSpPr txBox="true"/>
          <p:nvPr/>
        </p:nvSpPr>
        <p:spPr>
          <a:xfrm rot="0">
            <a:off x="114300" y="1211441"/>
            <a:ext cx="16230600" cy="695325"/>
          </a:xfrm>
          <a:prstGeom prst="rect">
            <a:avLst/>
          </a:prstGeom>
        </p:spPr>
        <p:txBody>
          <a:bodyPr anchor="t" rtlCol="false" tIns="0" lIns="0" bIns="0" rIns="0">
            <a:spAutoFit/>
          </a:bodyPr>
          <a:lstStyle/>
          <a:p>
            <a:pPr>
              <a:lnSpc>
                <a:spcPts val="5400"/>
              </a:lnSpc>
            </a:pPr>
            <a:r>
              <a:rPr lang="en-US" sz="4500">
                <a:solidFill>
                  <a:srgbClr val="F4F516"/>
                </a:solidFill>
                <a:latin typeface="DM Sans Bold"/>
              </a:rPr>
              <a:t>Landing Page LanceNesia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177958" y="4493078"/>
            <a:ext cx="7239275" cy="5793922"/>
          </a:xfrm>
          <a:custGeom>
            <a:avLst/>
            <a:gdLst/>
            <a:ahLst/>
            <a:cxnLst/>
            <a:rect r="r" b="b" t="t" l="l"/>
            <a:pathLst>
              <a:path h="5793922" w="7239275">
                <a:moveTo>
                  <a:pt x="0" y="0"/>
                </a:moveTo>
                <a:lnTo>
                  <a:pt x="7239274" y="0"/>
                </a:lnTo>
                <a:lnTo>
                  <a:pt x="7239274" y="5793922"/>
                </a:lnTo>
                <a:lnTo>
                  <a:pt x="0" y="5793922"/>
                </a:lnTo>
                <a:lnTo>
                  <a:pt x="0" y="0"/>
                </a:lnTo>
                <a:close/>
              </a:path>
            </a:pathLst>
          </a:custGeom>
          <a:blipFill>
            <a:blip r:embed="rId2"/>
            <a:stretch>
              <a:fillRect l="0" t="0" r="0" b="0"/>
            </a:stretch>
          </a:blipFill>
        </p:spPr>
      </p:sp>
      <p:sp>
        <p:nvSpPr>
          <p:cNvPr name="Freeform 3" id="3"/>
          <p:cNvSpPr/>
          <p:nvPr/>
        </p:nvSpPr>
        <p:spPr>
          <a:xfrm flipH="false" flipV="false" rot="0">
            <a:off x="7061316" y="4518270"/>
            <a:ext cx="7190196" cy="5768730"/>
          </a:xfrm>
          <a:custGeom>
            <a:avLst/>
            <a:gdLst/>
            <a:ahLst/>
            <a:cxnLst/>
            <a:rect r="r" b="b" t="t" l="l"/>
            <a:pathLst>
              <a:path h="5768730" w="7190196">
                <a:moveTo>
                  <a:pt x="0" y="0"/>
                </a:moveTo>
                <a:lnTo>
                  <a:pt x="7190196" y="0"/>
                </a:lnTo>
                <a:lnTo>
                  <a:pt x="7190196" y="5768730"/>
                </a:lnTo>
                <a:lnTo>
                  <a:pt x="0" y="5768730"/>
                </a:lnTo>
                <a:lnTo>
                  <a:pt x="0" y="0"/>
                </a:lnTo>
                <a:close/>
              </a:path>
            </a:pathLst>
          </a:custGeom>
          <a:blipFill>
            <a:blip r:embed="rId3"/>
            <a:stretch>
              <a:fillRect l="0" t="0" r="0" b="0"/>
            </a:stretch>
          </a:blipFill>
        </p:spPr>
      </p:sp>
      <p:sp>
        <p:nvSpPr>
          <p:cNvPr name="Freeform 4" id="4"/>
          <p:cNvSpPr/>
          <p:nvPr/>
        </p:nvSpPr>
        <p:spPr>
          <a:xfrm flipH="false" flipV="false" rot="0">
            <a:off x="10152394" y="0"/>
            <a:ext cx="11345090" cy="6346994"/>
          </a:xfrm>
          <a:custGeom>
            <a:avLst/>
            <a:gdLst/>
            <a:ahLst/>
            <a:cxnLst/>
            <a:rect r="r" b="b" t="t" l="l"/>
            <a:pathLst>
              <a:path h="6346994" w="11345090">
                <a:moveTo>
                  <a:pt x="0" y="0"/>
                </a:moveTo>
                <a:lnTo>
                  <a:pt x="11345089" y="0"/>
                </a:lnTo>
                <a:lnTo>
                  <a:pt x="11345089" y="6346994"/>
                </a:lnTo>
                <a:lnTo>
                  <a:pt x="0" y="6346994"/>
                </a:lnTo>
                <a:lnTo>
                  <a:pt x="0" y="0"/>
                </a:lnTo>
                <a:close/>
              </a:path>
            </a:pathLst>
          </a:custGeom>
          <a:blipFill>
            <a:blip r:embed="rId4"/>
            <a:stretch>
              <a:fillRect l="0" t="0" r="0" b="0"/>
            </a:stretch>
          </a:blipFill>
        </p:spPr>
      </p:sp>
      <p:sp>
        <p:nvSpPr>
          <p:cNvPr name="Freeform 5" id="5"/>
          <p:cNvSpPr/>
          <p:nvPr/>
        </p:nvSpPr>
        <p:spPr>
          <a:xfrm flipH="false" flipV="false" rot="0">
            <a:off x="6123901" y="0"/>
            <a:ext cx="7980786" cy="6346994"/>
          </a:xfrm>
          <a:custGeom>
            <a:avLst/>
            <a:gdLst/>
            <a:ahLst/>
            <a:cxnLst/>
            <a:rect r="r" b="b" t="t" l="l"/>
            <a:pathLst>
              <a:path h="6346994" w="7980786">
                <a:moveTo>
                  <a:pt x="0" y="0"/>
                </a:moveTo>
                <a:lnTo>
                  <a:pt x="7980786" y="0"/>
                </a:lnTo>
                <a:lnTo>
                  <a:pt x="7980786" y="6346994"/>
                </a:lnTo>
                <a:lnTo>
                  <a:pt x="0" y="6346994"/>
                </a:lnTo>
                <a:lnTo>
                  <a:pt x="0" y="0"/>
                </a:lnTo>
                <a:close/>
              </a:path>
            </a:pathLst>
          </a:custGeom>
          <a:blipFill>
            <a:blip r:embed="rId5"/>
            <a:stretch>
              <a:fillRect l="-38698" t="0" r="0" b="0"/>
            </a:stretch>
          </a:blipFill>
        </p:spPr>
      </p:sp>
      <p:sp>
        <p:nvSpPr>
          <p:cNvPr name="TextBox 6" id="6"/>
          <p:cNvSpPr txBox="true"/>
          <p:nvPr/>
        </p:nvSpPr>
        <p:spPr>
          <a:xfrm rot="0">
            <a:off x="1028700" y="789399"/>
            <a:ext cx="4997408" cy="1381125"/>
          </a:xfrm>
          <a:prstGeom prst="rect">
            <a:avLst/>
          </a:prstGeom>
        </p:spPr>
        <p:txBody>
          <a:bodyPr anchor="t" rtlCol="false" tIns="0" lIns="0" bIns="0" rIns="0">
            <a:spAutoFit/>
          </a:bodyPr>
          <a:lstStyle/>
          <a:p>
            <a:pPr>
              <a:lnSpc>
                <a:spcPts val="5400"/>
              </a:lnSpc>
            </a:pPr>
            <a:r>
              <a:rPr lang="en-US" sz="4500">
                <a:solidFill>
                  <a:srgbClr val="F4F516"/>
                </a:solidFill>
                <a:latin typeface="DM Sans Bold"/>
              </a:rPr>
              <a:t>Login &amp; Register</a:t>
            </a:r>
          </a:p>
          <a:p>
            <a:pPr>
              <a:lnSpc>
                <a:spcPts val="5400"/>
              </a:lnSpc>
            </a:pPr>
            <a:r>
              <a:rPr lang="en-US" sz="4500">
                <a:solidFill>
                  <a:srgbClr val="F4F516"/>
                </a:solidFill>
                <a:latin typeface="DM Sans Bold"/>
              </a:rPr>
              <a:t>Pages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942927" cy="6151461"/>
          </a:xfrm>
          <a:custGeom>
            <a:avLst/>
            <a:gdLst/>
            <a:ahLst/>
            <a:cxnLst/>
            <a:rect r="r" b="b" t="t" l="l"/>
            <a:pathLst>
              <a:path h="6151461" w="10942927">
                <a:moveTo>
                  <a:pt x="0" y="0"/>
                </a:moveTo>
                <a:lnTo>
                  <a:pt x="10942927" y="0"/>
                </a:lnTo>
                <a:lnTo>
                  <a:pt x="10942927" y="6151461"/>
                </a:lnTo>
                <a:lnTo>
                  <a:pt x="0" y="6151461"/>
                </a:lnTo>
                <a:lnTo>
                  <a:pt x="0" y="0"/>
                </a:lnTo>
                <a:close/>
              </a:path>
            </a:pathLst>
          </a:custGeom>
          <a:blipFill>
            <a:blip r:embed="rId2"/>
            <a:stretch>
              <a:fillRect l="0" t="0" r="0" b="0"/>
            </a:stretch>
          </a:blipFill>
        </p:spPr>
      </p:sp>
      <p:sp>
        <p:nvSpPr>
          <p:cNvPr name="Freeform 3" id="3"/>
          <p:cNvSpPr/>
          <p:nvPr/>
        </p:nvSpPr>
        <p:spPr>
          <a:xfrm flipH="false" flipV="false" rot="0">
            <a:off x="7380177" y="4208978"/>
            <a:ext cx="10907823" cy="6078022"/>
          </a:xfrm>
          <a:custGeom>
            <a:avLst/>
            <a:gdLst/>
            <a:ahLst/>
            <a:cxnLst/>
            <a:rect r="r" b="b" t="t" l="l"/>
            <a:pathLst>
              <a:path h="6078022" w="10907823">
                <a:moveTo>
                  <a:pt x="0" y="0"/>
                </a:moveTo>
                <a:lnTo>
                  <a:pt x="10907823" y="0"/>
                </a:lnTo>
                <a:lnTo>
                  <a:pt x="10907823" y="6078022"/>
                </a:lnTo>
                <a:lnTo>
                  <a:pt x="0" y="6078022"/>
                </a:lnTo>
                <a:lnTo>
                  <a:pt x="0" y="0"/>
                </a:lnTo>
                <a:close/>
              </a:path>
            </a:pathLst>
          </a:custGeom>
          <a:blipFill>
            <a:blip r:embed="rId3"/>
            <a:stretch>
              <a:fillRect l="0" t="0" r="0" b="0"/>
            </a:stretch>
          </a:blipFill>
        </p:spPr>
      </p:sp>
      <p:sp>
        <p:nvSpPr>
          <p:cNvPr name="TextBox 4" id="4"/>
          <p:cNvSpPr txBox="true"/>
          <p:nvPr/>
        </p:nvSpPr>
        <p:spPr>
          <a:xfrm rot="0">
            <a:off x="12627557" y="1524063"/>
            <a:ext cx="4058785" cy="695325"/>
          </a:xfrm>
          <a:prstGeom prst="rect">
            <a:avLst/>
          </a:prstGeom>
        </p:spPr>
        <p:txBody>
          <a:bodyPr anchor="t" rtlCol="false" tIns="0" lIns="0" bIns="0" rIns="0">
            <a:spAutoFit/>
          </a:bodyPr>
          <a:lstStyle/>
          <a:p>
            <a:pPr>
              <a:lnSpc>
                <a:spcPts val="5400"/>
              </a:lnSpc>
            </a:pPr>
            <a:r>
              <a:rPr lang="en-US" sz="4500">
                <a:solidFill>
                  <a:srgbClr val="F4F516"/>
                </a:solidFill>
                <a:latin typeface="DM Sans Bold"/>
              </a:rPr>
              <a:t>Profile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1237895" cy="6092054"/>
          </a:xfrm>
          <a:custGeom>
            <a:avLst/>
            <a:gdLst/>
            <a:ahLst/>
            <a:cxnLst/>
            <a:rect r="r" b="b" t="t" l="l"/>
            <a:pathLst>
              <a:path h="6092054" w="11237895">
                <a:moveTo>
                  <a:pt x="0" y="0"/>
                </a:moveTo>
                <a:lnTo>
                  <a:pt x="11237895" y="0"/>
                </a:lnTo>
                <a:lnTo>
                  <a:pt x="11237895" y="6092054"/>
                </a:lnTo>
                <a:lnTo>
                  <a:pt x="0" y="6092054"/>
                </a:lnTo>
                <a:lnTo>
                  <a:pt x="0" y="0"/>
                </a:lnTo>
                <a:close/>
              </a:path>
            </a:pathLst>
          </a:custGeom>
          <a:blipFill>
            <a:blip r:embed="rId2"/>
            <a:stretch>
              <a:fillRect l="0" t="0" r="0" b="0"/>
            </a:stretch>
          </a:blipFill>
        </p:spPr>
      </p:sp>
      <p:sp>
        <p:nvSpPr>
          <p:cNvPr name="Freeform 3" id="3"/>
          <p:cNvSpPr/>
          <p:nvPr/>
        </p:nvSpPr>
        <p:spPr>
          <a:xfrm flipH="false" flipV="false" rot="0">
            <a:off x="7442675" y="4307279"/>
            <a:ext cx="10845325" cy="5979721"/>
          </a:xfrm>
          <a:custGeom>
            <a:avLst/>
            <a:gdLst/>
            <a:ahLst/>
            <a:cxnLst/>
            <a:rect r="r" b="b" t="t" l="l"/>
            <a:pathLst>
              <a:path h="5979721" w="10845325">
                <a:moveTo>
                  <a:pt x="0" y="0"/>
                </a:moveTo>
                <a:lnTo>
                  <a:pt x="10845325" y="0"/>
                </a:lnTo>
                <a:lnTo>
                  <a:pt x="10845325" y="5979721"/>
                </a:lnTo>
                <a:lnTo>
                  <a:pt x="0" y="5979721"/>
                </a:lnTo>
                <a:lnTo>
                  <a:pt x="0" y="0"/>
                </a:lnTo>
                <a:close/>
              </a:path>
            </a:pathLst>
          </a:custGeom>
          <a:blipFill>
            <a:blip r:embed="rId3"/>
            <a:stretch>
              <a:fillRect l="0" t="0" r="0" b="0"/>
            </a:stretch>
          </a:blipFill>
        </p:spPr>
      </p:sp>
      <p:sp>
        <p:nvSpPr>
          <p:cNvPr name="Freeform 4" id="4"/>
          <p:cNvSpPr/>
          <p:nvPr/>
        </p:nvSpPr>
        <p:spPr>
          <a:xfrm flipH="false" flipV="false" rot="0">
            <a:off x="-239756" y="4980099"/>
            <a:ext cx="7682431" cy="5306901"/>
          </a:xfrm>
          <a:custGeom>
            <a:avLst/>
            <a:gdLst/>
            <a:ahLst/>
            <a:cxnLst/>
            <a:rect r="r" b="b" t="t" l="l"/>
            <a:pathLst>
              <a:path h="5306901" w="7682431">
                <a:moveTo>
                  <a:pt x="0" y="0"/>
                </a:moveTo>
                <a:lnTo>
                  <a:pt x="7682431" y="0"/>
                </a:lnTo>
                <a:lnTo>
                  <a:pt x="7682431" y="5306901"/>
                </a:lnTo>
                <a:lnTo>
                  <a:pt x="0" y="5306901"/>
                </a:lnTo>
                <a:lnTo>
                  <a:pt x="0" y="0"/>
                </a:lnTo>
                <a:close/>
              </a:path>
            </a:pathLst>
          </a:custGeom>
          <a:blipFill>
            <a:blip r:embed="rId4"/>
            <a:stretch>
              <a:fillRect l="0" t="0" r="-10008" b="0"/>
            </a:stretch>
          </a:blipFill>
        </p:spPr>
      </p:sp>
      <p:sp>
        <p:nvSpPr>
          <p:cNvPr name="Freeform 5" id="5"/>
          <p:cNvSpPr/>
          <p:nvPr/>
        </p:nvSpPr>
        <p:spPr>
          <a:xfrm flipH="false" flipV="false" rot="0">
            <a:off x="10621880" y="342900"/>
            <a:ext cx="8050500" cy="4414220"/>
          </a:xfrm>
          <a:custGeom>
            <a:avLst/>
            <a:gdLst/>
            <a:ahLst/>
            <a:cxnLst/>
            <a:rect r="r" b="b" t="t" l="l"/>
            <a:pathLst>
              <a:path h="4414220" w="8050500">
                <a:moveTo>
                  <a:pt x="0" y="0"/>
                </a:moveTo>
                <a:lnTo>
                  <a:pt x="8050500" y="0"/>
                </a:lnTo>
                <a:lnTo>
                  <a:pt x="8050500" y="4414220"/>
                </a:lnTo>
                <a:lnTo>
                  <a:pt x="0" y="4414220"/>
                </a:lnTo>
                <a:lnTo>
                  <a:pt x="0" y="0"/>
                </a:lnTo>
                <a:close/>
              </a:path>
            </a:pathLst>
          </a:custGeom>
          <a:blipFill>
            <a:blip r:embed="rId5"/>
            <a:stretch>
              <a:fillRect l="0" t="0" r="0" b="0"/>
            </a:stretch>
          </a:blipFill>
        </p:spPr>
      </p:sp>
      <p:sp>
        <p:nvSpPr>
          <p:cNvPr name="TextBox 6" id="6"/>
          <p:cNvSpPr txBox="true"/>
          <p:nvPr/>
        </p:nvSpPr>
        <p:spPr>
          <a:xfrm rot="0">
            <a:off x="13349788" y="333375"/>
            <a:ext cx="4631743" cy="695325"/>
          </a:xfrm>
          <a:prstGeom prst="rect">
            <a:avLst/>
          </a:prstGeom>
        </p:spPr>
        <p:txBody>
          <a:bodyPr anchor="t" rtlCol="false" tIns="0" lIns="0" bIns="0" rIns="0">
            <a:spAutoFit/>
          </a:bodyPr>
          <a:lstStyle/>
          <a:p>
            <a:pPr>
              <a:lnSpc>
                <a:spcPts val="5400"/>
              </a:lnSpc>
            </a:pPr>
            <a:r>
              <a:rPr lang="en-US" sz="4500">
                <a:solidFill>
                  <a:srgbClr val="F4F516"/>
                </a:solidFill>
                <a:latin typeface="DM Sans Bold"/>
              </a:rPr>
              <a:t>Find Freelancer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1555705" cy="6094781"/>
          </a:xfrm>
          <a:custGeom>
            <a:avLst/>
            <a:gdLst/>
            <a:ahLst/>
            <a:cxnLst/>
            <a:rect r="r" b="b" t="t" l="l"/>
            <a:pathLst>
              <a:path h="6094781" w="11555705">
                <a:moveTo>
                  <a:pt x="0" y="0"/>
                </a:moveTo>
                <a:lnTo>
                  <a:pt x="11555705" y="0"/>
                </a:lnTo>
                <a:lnTo>
                  <a:pt x="11555705" y="6094781"/>
                </a:lnTo>
                <a:lnTo>
                  <a:pt x="0" y="6094781"/>
                </a:lnTo>
                <a:lnTo>
                  <a:pt x="0" y="0"/>
                </a:lnTo>
                <a:close/>
              </a:path>
            </a:pathLst>
          </a:custGeom>
          <a:blipFill>
            <a:blip r:embed="rId2"/>
            <a:stretch>
              <a:fillRect l="0" t="0" r="0" b="0"/>
            </a:stretch>
          </a:blipFill>
        </p:spPr>
      </p:sp>
      <p:sp>
        <p:nvSpPr>
          <p:cNvPr name="Freeform 3" id="3"/>
          <p:cNvSpPr/>
          <p:nvPr/>
        </p:nvSpPr>
        <p:spPr>
          <a:xfrm flipH="false" flipV="false" rot="0">
            <a:off x="7619546" y="4973389"/>
            <a:ext cx="8435191" cy="5647857"/>
          </a:xfrm>
          <a:custGeom>
            <a:avLst/>
            <a:gdLst/>
            <a:ahLst/>
            <a:cxnLst/>
            <a:rect r="r" b="b" t="t" l="l"/>
            <a:pathLst>
              <a:path h="5647857" w="8435191">
                <a:moveTo>
                  <a:pt x="0" y="0"/>
                </a:moveTo>
                <a:lnTo>
                  <a:pt x="8435191" y="0"/>
                </a:lnTo>
                <a:lnTo>
                  <a:pt x="8435191" y="5647857"/>
                </a:lnTo>
                <a:lnTo>
                  <a:pt x="0" y="5647857"/>
                </a:lnTo>
                <a:lnTo>
                  <a:pt x="0" y="0"/>
                </a:lnTo>
                <a:close/>
              </a:path>
            </a:pathLst>
          </a:custGeom>
          <a:blipFill>
            <a:blip r:embed="rId3"/>
            <a:stretch>
              <a:fillRect l="0" t="0" r="0" b="0"/>
            </a:stretch>
          </a:blipFill>
        </p:spPr>
      </p:sp>
      <p:sp>
        <p:nvSpPr>
          <p:cNvPr name="Freeform 4" id="4"/>
          <p:cNvSpPr/>
          <p:nvPr/>
        </p:nvSpPr>
        <p:spPr>
          <a:xfrm flipH="false" flipV="false" rot="0">
            <a:off x="0" y="5143500"/>
            <a:ext cx="8560701" cy="5307635"/>
          </a:xfrm>
          <a:custGeom>
            <a:avLst/>
            <a:gdLst/>
            <a:ahLst/>
            <a:cxnLst/>
            <a:rect r="r" b="b" t="t" l="l"/>
            <a:pathLst>
              <a:path h="5307635" w="8560701">
                <a:moveTo>
                  <a:pt x="0" y="0"/>
                </a:moveTo>
                <a:lnTo>
                  <a:pt x="8560701" y="0"/>
                </a:lnTo>
                <a:lnTo>
                  <a:pt x="8560701" y="5307635"/>
                </a:lnTo>
                <a:lnTo>
                  <a:pt x="0" y="5307635"/>
                </a:lnTo>
                <a:lnTo>
                  <a:pt x="0" y="0"/>
                </a:lnTo>
                <a:close/>
              </a:path>
            </a:pathLst>
          </a:custGeom>
          <a:blipFill>
            <a:blip r:embed="rId4"/>
            <a:stretch>
              <a:fillRect l="0" t="0" r="0" b="0"/>
            </a:stretch>
          </a:blipFill>
        </p:spPr>
      </p:sp>
      <p:sp>
        <p:nvSpPr>
          <p:cNvPr name="Freeform 5" id="5"/>
          <p:cNvSpPr/>
          <p:nvPr/>
        </p:nvSpPr>
        <p:spPr>
          <a:xfrm flipH="false" flipV="false" rot="0">
            <a:off x="11555705" y="0"/>
            <a:ext cx="6468825" cy="2354618"/>
          </a:xfrm>
          <a:custGeom>
            <a:avLst/>
            <a:gdLst/>
            <a:ahLst/>
            <a:cxnLst/>
            <a:rect r="r" b="b" t="t" l="l"/>
            <a:pathLst>
              <a:path h="2354618" w="6468825">
                <a:moveTo>
                  <a:pt x="0" y="0"/>
                </a:moveTo>
                <a:lnTo>
                  <a:pt x="6468826" y="0"/>
                </a:lnTo>
                <a:lnTo>
                  <a:pt x="6468826" y="2354618"/>
                </a:lnTo>
                <a:lnTo>
                  <a:pt x="0" y="2354618"/>
                </a:lnTo>
                <a:lnTo>
                  <a:pt x="0" y="0"/>
                </a:lnTo>
                <a:close/>
              </a:path>
            </a:pathLst>
          </a:custGeom>
          <a:blipFill>
            <a:blip r:embed="rId5"/>
            <a:stretch>
              <a:fillRect l="-25156" t="0" r="-673" b="0"/>
            </a:stretch>
          </a:blipFill>
        </p:spPr>
      </p:sp>
      <p:sp>
        <p:nvSpPr>
          <p:cNvPr name="Freeform 6" id="6"/>
          <p:cNvSpPr/>
          <p:nvPr/>
        </p:nvSpPr>
        <p:spPr>
          <a:xfrm flipH="false" flipV="false" rot="0">
            <a:off x="11555705" y="2354618"/>
            <a:ext cx="4968570" cy="2505591"/>
          </a:xfrm>
          <a:custGeom>
            <a:avLst/>
            <a:gdLst/>
            <a:ahLst/>
            <a:cxnLst/>
            <a:rect r="r" b="b" t="t" l="l"/>
            <a:pathLst>
              <a:path h="2505591" w="4968570">
                <a:moveTo>
                  <a:pt x="0" y="0"/>
                </a:moveTo>
                <a:lnTo>
                  <a:pt x="4968570" y="0"/>
                </a:lnTo>
                <a:lnTo>
                  <a:pt x="4968570" y="2505591"/>
                </a:lnTo>
                <a:lnTo>
                  <a:pt x="0" y="2505591"/>
                </a:lnTo>
                <a:lnTo>
                  <a:pt x="0" y="0"/>
                </a:lnTo>
                <a:close/>
              </a:path>
            </a:pathLst>
          </a:custGeom>
          <a:blipFill>
            <a:blip r:embed="rId6"/>
            <a:stretch>
              <a:fillRect l="0" t="0" r="0" b="0"/>
            </a:stretch>
          </a:blipFill>
        </p:spPr>
      </p:sp>
      <p:sp>
        <p:nvSpPr>
          <p:cNvPr name="TextBox 7" id="7"/>
          <p:cNvSpPr txBox="true"/>
          <p:nvPr/>
        </p:nvSpPr>
        <p:spPr>
          <a:xfrm rot="0">
            <a:off x="14464489" y="6883085"/>
            <a:ext cx="4631743" cy="1381125"/>
          </a:xfrm>
          <a:prstGeom prst="rect">
            <a:avLst/>
          </a:prstGeom>
        </p:spPr>
        <p:txBody>
          <a:bodyPr anchor="t" rtlCol="false" tIns="0" lIns="0" bIns="0" rIns="0">
            <a:spAutoFit/>
          </a:bodyPr>
          <a:lstStyle/>
          <a:p>
            <a:pPr>
              <a:lnSpc>
                <a:spcPts val="5400"/>
              </a:lnSpc>
            </a:pPr>
            <a:r>
              <a:rPr lang="en-US" sz="4500">
                <a:solidFill>
                  <a:srgbClr val="F4F516"/>
                </a:solidFill>
                <a:latin typeface="DM Sans Bold"/>
              </a:rPr>
              <a:t>List Project</a:t>
            </a:r>
          </a:p>
          <a:p>
            <a:pPr>
              <a:lnSpc>
                <a:spcPts val="5400"/>
              </a:lnSpc>
            </a:pPr>
            <a:r>
              <a:rPr lang="en-US" sz="4500">
                <a:solidFill>
                  <a:srgbClr val="F4F516"/>
                </a:solidFill>
                <a:latin typeface="DM Sans Bold"/>
              </a:rPr>
              <a:t>(Client)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8052281" y="0"/>
            <a:ext cx="10235719" cy="5616006"/>
          </a:xfrm>
          <a:custGeom>
            <a:avLst/>
            <a:gdLst/>
            <a:ahLst/>
            <a:cxnLst/>
            <a:rect r="r" b="b" t="t" l="l"/>
            <a:pathLst>
              <a:path h="5616006" w="10235719">
                <a:moveTo>
                  <a:pt x="0" y="0"/>
                </a:moveTo>
                <a:lnTo>
                  <a:pt x="10235719" y="0"/>
                </a:lnTo>
                <a:lnTo>
                  <a:pt x="10235719" y="5616006"/>
                </a:lnTo>
                <a:lnTo>
                  <a:pt x="0" y="5616006"/>
                </a:lnTo>
                <a:lnTo>
                  <a:pt x="0" y="0"/>
                </a:lnTo>
                <a:close/>
              </a:path>
            </a:pathLst>
          </a:custGeom>
          <a:blipFill>
            <a:blip r:embed="rId2"/>
            <a:stretch>
              <a:fillRect l="0" t="0" r="0" b="0"/>
            </a:stretch>
          </a:blipFill>
        </p:spPr>
      </p:sp>
      <p:sp>
        <p:nvSpPr>
          <p:cNvPr name="Freeform 3" id="3"/>
          <p:cNvSpPr/>
          <p:nvPr/>
        </p:nvSpPr>
        <p:spPr>
          <a:xfrm flipH="false" flipV="false" rot="0">
            <a:off x="0" y="3971261"/>
            <a:ext cx="9893422" cy="5510480"/>
          </a:xfrm>
          <a:custGeom>
            <a:avLst/>
            <a:gdLst/>
            <a:ahLst/>
            <a:cxnLst/>
            <a:rect r="r" b="b" t="t" l="l"/>
            <a:pathLst>
              <a:path h="5510480" w="9893422">
                <a:moveTo>
                  <a:pt x="0" y="0"/>
                </a:moveTo>
                <a:lnTo>
                  <a:pt x="9893422" y="0"/>
                </a:lnTo>
                <a:lnTo>
                  <a:pt x="9893422" y="5510480"/>
                </a:lnTo>
                <a:lnTo>
                  <a:pt x="0" y="5510480"/>
                </a:lnTo>
                <a:lnTo>
                  <a:pt x="0" y="0"/>
                </a:lnTo>
                <a:close/>
              </a:path>
            </a:pathLst>
          </a:custGeom>
          <a:blipFill>
            <a:blip r:embed="rId3"/>
            <a:stretch>
              <a:fillRect l="0" t="0" r="0" b="0"/>
            </a:stretch>
          </a:blipFill>
        </p:spPr>
      </p:sp>
      <p:sp>
        <p:nvSpPr>
          <p:cNvPr name="Freeform 4" id="4"/>
          <p:cNvSpPr/>
          <p:nvPr/>
        </p:nvSpPr>
        <p:spPr>
          <a:xfrm flipH="false" flipV="false" rot="0">
            <a:off x="8813900" y="4994572"/>
            <a:ext cx="9474100" cy="5292428"/>
          </a:xfrm>
          <a:custGeom>
            <a:avLst/>
            <a:gdLst/>
            <a:ahLst/>
            <a:cxnLst/>
            <a:rect r="r" b="b" t="t" l="l"/>
            <a:pathLst>
              <a:path h="5292428" w="9474100">
                <a:moveTo>
                  <a:pt x="0" y="0"/>
                </a:moveTo>
                <a:lnTo>
                  <a:pt x="9474100" y="0"/>
                </a:lnTo>
                <a:lnTo>
                  <a:pt x="9474100" y="5292428"/>
                </a:lnTo>
                <a:lnTo>
                  <a:pt x="0" y="5292428"/>
                </a:lnTo>
                <a:lnTo>
                  <a:pt x="0" y="0"/>
                </a:lnTo>
                <a:close/>
              </a:path>
            </a:pathLst>
          </a:custGeom>
          <a:blipFill>
            <a:blip r:embed="rId4"/>
            <a:stretch>
              <a:fillRect l="0" t="0" r="0" b="0"/>
            </a:stretch>
          </a:blipFill>
        </p:spPr>
      </p:sp>
      <p:sp>
        <p:nvSpPr>
          <p:cNvPr name="TextBox 5" id="5"/>
          <p:cNvSpPr txBox="true"/>
          <p:nvPr/>
        </p:nvSpPr>
        <p:spPr>
          <a:xfrm rot="0">
            <a:off x="1868780" y="1584619"/>
            <a:ext cx="4631743" cy="695325"/>
          </a:xfrm>
          <a:prstGeom prst="rect">
            <a:avLst/>
          </a:prstGeom>
        </p:spPr>
        <p:txBody>
          <a:bodyPr anchor="t" rtlCol="false" tIns="0" lIns="0" bIns="0" rIns="0">
            <a:spAutoFit/>
          </a:bodyPr>
          <a:lstStyle/>
          <a:p>
            <a:pPr>
              <a:lnSpc>
                <a:spcPts val="5400"/>
              </a:lnSpc>
            </a:pPr>
            <a:r>
              <a:rPr lang="en-US" sz="4500">
                <a:solidFill>
                  <a:srgbClr val="F4F516"/>
                </a:solidFill>
                <a:latin typeface="DM Sans Bold"/>
              </a:rPr>
              <a:t>Find Project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0" y="4289646"/>
            <a:ext cx="9672751" cy="5997354"/>
          </a:xfrm>
          <a:custGeom>
            <a:avLst/>
            <a:gdLst/>
            <a:ahLst/>
            <a:cxnLst/>
            <a:rect r="r" b="b" t="t" l="l"/>
            <a:pathLst>
              <a:path h="5997354" w="9672751">
                <a:moveTo>
                  <a:pt x="0" y="0"/>
                </a:moveTo>
                <a:lnTo>
                  <a:pt x="9672751" y="0"/>
                </a:lnTo>
                <a:lnTo>
                  <a:pt x="9672751" y="5997354"/>
                </a:lnTo>
                <a:lnTo>
                  <a:pt x="0" y="5997354"/>
                </a:lnTo>
                <a:lnTo>
                  <a:pt x="0" y="0"/>
                </a:lnTo>
                <a:close/>
              </a:path>
            </a:pathLst>
          </a:custGeom>
          <a:blipFill>
            <a:blip r:embed="rId2"/>
            <a:stretch>
              <a:fillRect l="0" t="0" r="0" b="0"/>
            </a:stretch>
          </a:blipFill>
        </p:spPr>
      </p:sp>
      <p:sp>
        <p:nvSpPr>
          <p:cNvPr name="Freeform 3" id="3"/>
          <p:cNvSpPr/>
          <p:nvPr/>
        </p:nvSpPr>
        <p:spPr>
          <a:xfrm flipH="false" flipV="false" rot="0">
            <a:off x="7666324" y="0"/>
            <a:ext cx="10621676" cy="6633408"/>
          </a:xfrm>
          <a:custGeom>
            <a:avLst/>
            <a:gdLst/>
            <a:ahLst/>
            <a:cxnLst/>
            <a:rect r="r" b="b" t="t" l="l"/>
            <a:pathLst>
              <a:path h="6633408" w="10621676">
                <a:moveTo>
                  <a:pt x="0" y="0"/>
                </a:moveTo>
                <a:lnTo>
                  <a:pt x="10621676" y="0"/>
                </a:lnTo>
                <a:lnTo>
                  <a:pt x="10621676" y="6633408"/>
                </a:lnTo>
                <a:lnTo>
                  <a:pt x="0" y="6633408"/>
                </a:lnTo>
                <a:lnTo>
                  <a:pt x="0" y="0"/>
                </a:lnTo>
                <a:close/>
              </a:path>
            </a:pathLst>
          </a:custGeom>
          <a:blipFill>
            <a:blip r:embed="rId3"/>
            <a:stretch>
              <a:fillRect l="0" t="0" r="0" b="0"/>
            </a:stretch>
          </a:blipFill>
        </p:spPr>
      </p:sp>
      <p:sp>
        <p:nvSpPr>
          <p:cNvPr name="TextBox 4" id="4"/>
          <p:cNvSpPr txBox="true"/>
          <p:nvPr/>
        </p:nvSpPr>
        <p:spPr>
          <a:xfrm rot="0">
            <a:off x="1028700" y="1019175"/>
            <a:ext cx="4631743" cy="1381125"/>
          </a:xfrm>
          <a:prstGeom prst="rect">
            <a:avLst/>
          </a:prstGeom>
        </p:spPr>
        <p:txBody>
          <a:bodyPr anchor="t" rtlCol="false" tIns="0" lIns="0" bIns="0" rIns="0">
            <a:spAutoFit/>
          </a:bodyPr>
          <a:lstStyle/>
          <a:p>
            <a:pPr>
              <a:lnSpc>
                <a:spcPts val="5400"/>
              </a:lnSpc>
            </a:pPr>
            <a:r>
              <a:rPr lang="en-US" sz="4500">
                <a:solidFill>
                  <a:srgbClr val="F4F516"/>
                </a:solidFill>
                <a:latin typeface="DM Sans Bold"/>
              </a:rPr>
              <a:t>List Project (Freelance)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69310" y="3474014"/>
            <a:ext cx="3339352" cy="3338971"/>
            <a:chOff x="0" y="0"/>
            <a:chExt cx="6350013" cy="6349289"/>
          </a:xfrm>
        </p:grpSpPr>
        <p:sp>
          <p:nvSpPr>
            <p:cNvPr name="Freeform 3" id="3"/>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2"/>
              <a:stretch>
                <a:fillRect l="0" t="-3525" r="0" b="-3525"/>
              </a:stretch>
            </a:blipFill>
          </p:spPr>
        </p:sp>
      </p:grpSp>
      <p:grpSp>
        <p:nvGrpSpPr>
          <p:cNvPr name="Group 4" id="4"/>
          <p:cNvGrpSpPr>
            <a:grpSpLocks noChangeAspect="true"/>
          </p:cNvGrpSpPr>
          <p:nvPr/>
        </p:nvGrpSpPr>
        <p:grpSpPr>
          <a:xfrm rot="0">
            <a:off x="6995857" y="3474014"/>
            <a:ext cx="3339352" cy="3338971"/>
            <a:chOff x="0" y="0"/>
            <a:chExt cx="6350013" cy="6349289"/>
          </a:xfrm>
        </p:grpSpPr>
        <p:sp>
          <p:nvSpPr>
            <p:cNvPr name="Freeform 5" id="5"/>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3"/>
              <a:stretch>
                <a:fillRect l="0" t="-31475" r="0" b="-31475"/>
              </a:stretch>
            </a:blipFill>
          </p:spPr>
        </p:sp>
      </p:grpSp>
      <p:grpSp>
        <p:nvGrpSpPr>
          <p:cNvPr name="Group 6" id="6"/>
          <p:cNvGrpSpPr>
            <a:grpSpLocks noChangeAspect="true"/>
          </p:cNvGrpSpPr>
          <p:nvPr/>
        </p:nvGrpSpPr>
        <p:grpSpPr>
          <a:xfrm rot="0">
            <a:off x="12509126" y="3474014"/>
            <a:ext cx="3339352" cy="3338971"/>
            <a:chOff x="0" y="0"/>
            <a:chExt cx="6350013" cy="6349289"/>
          </a:xfrm>
        </p:grpSpPr>
        <p:sp>
          <p:nvSpPr>
            <p:cNvPr name="Freeform 7" id="7"/>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4"/>
              <a:stretch>
                <a:fillRect l="0" t="-148678" r="0" b="-148678"/>
              </a:stretch>
            </a:blipFill>
          </p:spPr>
        </p:sp>
      </p:grpSp>
      <p:grpSp>
        <p:nvGrpSpPr>
          <p:cNvPr name="Group 8" id="8"/>
          <p:cNvGrpSpPr/>
          <p:nvPr/>
        </p:nvGrpSpPr>
        <p:grpSpPr>
          <a:xfrm rot="0">
            <a:off x="1028700" y="332303"/>
            <a:ext cx="5201573" cy="2398414"/>
            <a:chOff x="0" y="0"/>
            <a:chExt cx="6935430" cy="3197885"/>
          </a:xfrm>
        </p:grpSpPr>
        <p:sp>
          <p:nvSpPr>
            <p:cNvPr name="TextBox 9" id="9"/>
            <p:cNvSpPr txBox="true"/>
            <p:nvPr/>
          </p:nvSpPr>
          <p:spPr>
            <a:xfrm rot="0">
              <a:off x="0" y="0"/>
              <a:ext cx="6935430" cy="1930256"/>
            </a:xfrm>
            <a:prstGeom prst="rect">
              <a:avLst/>
            </a:prstGeom>
          </p:spPr>
          <p:txBody>
            <a:bodyPr anchor="t" rtlCol="false" tIns="0" lIns="0" bIns="0" rIns="0">
              <a:spAutoFit/>
            </a:bodyPr>
            <a:lstStyle/>
            <a:p>
              <a:pPr>
                <a:lnSpc>
                  <a:spcPts val="11400"/>
                </a:lnSpc>
              </a:pPr>
              <a:r>
                <a:rPr lang="en-US" sz="9500">
                  <a:solidFill>
                    <a:srgbClr val="F4F516"/>
                  </a:solidFill>
                  <a:latin typeface="DM Sans Bold"/>
                </a:rPr>
                <a:t>Anggota</a:t>
              </a:r>
            </a:p>
          </p:txBody>
        </p:sp>
        <p:sp>
          <p:nvSpPr>
            <p:cNvPr name="TextBox 10" id="10"/>
            <p:cNvSpPr txBox="true"/>
            <p:nvPr/>
          </p:nvSpPr>
          <p:spPr>
            <a:xfrm rot="0">
              <a:off x="0" y="2474129"/>
              <a:ext cx="6935430" cy="723756"/>
            </a:xfrm>
            <a:prstGeom prst="rect">
              <a:avLst/>
            </a:prstGeom>
          </p:spPr>
          <p:txBody>
            <a:bodyPr anchor="t" rtlCol="false" tIns="0" lIns="0" bIns="0" rIns="0">
              <a:spAutoFit/>
            </a:bodyPr>
            <a:lstStyle/>
            <a:p>
              <a:pPr>
                <a:lnSpc>
                  <a:spcPts val="4320"/>
                </a:lnSpc>
              </a:pPr>
              <a:r>
                <a:rPr lang="en-US" sz="3600">
                  <a:solidFill>
                    <a:srgbClr val="F4F516"/>
                  </a:solidFill>
                  <a:latin typeface="DM Sans Bold"/>
                </a:rPr>
                <a:t>Kel V22</a:t>
              </a:r>
            </a:p>
          </p:txBody>
        </p:sp>
      </p:grpSp>
      <p:sp>
        <p:nvSpPr>
          <p:cNvPr name="TextBox 11" id="11"/>
          <p:cNvSpPr txBox="true"/>
          <p:nvPr/>
        </p:nvSpPr>
        <p:spPr>
          <a:xfrm rot="0">
            <a:off x="1215477" y="7996521"/>
            <a:ext cx="6249323" cy="431746"/>
          </a:xfrm>
          <a:prstGeom prst="rect">
            <a:avLst/>
          </a:prstGeom>
        </p:spPr>
        <p:txBody>
          <a:bodyPr anchor="t" rtlCol="false" tIns="0" lIns="0" bIns="0" rIns="0">
            <a:spAutoFit/>
          </a:bodyPr>
          <a:lstStyle/>
          <a:p>
            <a:pPr>
              <a:lnSpc>
                <a:spcPts val="3500"/>
              </a:lnSpc>
            </a:pPr>
            <a:r>
              <a:rPr lang="en-US" sz="2500">
                <a:solidFill>
                  <a:srgbClr val="FFFDF6"/>
                </a:solidFill>
                <a:latin typeface="DM Sans"/>
              </a:rPr>
              <a:t>Abdul Fikih Kurnia - 2106731200</a:t>
            </a:r>
          </a:p>
        </p:txBody>
      </p:sp>
      <p:sp>
        <p:nvSpPr>
          <p:cNvPr name="TextBox 12" id="12"/>
          <p:cNvSpPr txBox="true"/>
          <p:nvPr/>
        </p:nvSpPr>
        <p:spPr>
          <a:xfrm rot="0">
            <a:off x="3209925" y="7158321"/>
            <a:ext cx="667673" cy="542925"/>
          </a:xfrm>
          <a:prstGeom prst="rect">
            <a:avLst/>
          </a:prstGeom>
        </p:spPr>
        <p:txBody>
          <a:bodyPr anchor="t" rtlCol="false" tIns="0" lIns="0" bIns="0" rIns="0">
            <a:spAutoFit/>
          </a:bodyPr>
          <a:lstStyle/>
          <a:p>
            <a:pPr>
              <a:lnSpc>
                <a:spcPts val="4200"/>
              </a:lnSpc>
            </a:pPr>
            <a:r>
              <a:rPr lang="en-US" sz="3500">
                <a:solidFill>
                  <a:srgbClr val="F4F516"/>
                </a:solidFill>
                <a:latin typeface="DM Sans Bold"/>
              </a:rPr>
              <a:t>01</a:t>
            </a:r>
          </a:p>
        </p:txBody>
      </p:sp>
      <p:sp>
        <p:nvSpPr>
          <p:cNvPr name="TextBox 13" id="13"/>
          <p:cNvSpPr txBox="true"/>
          <p:nvPr/>
        </p:nvSpPr>
        <p:spPr>
          <a:xfrm rot="0">
            <a:off x="6843457" y="7996521"/>
            <a:ext cx="6249323" cy="431746"/>
          </a:xfrm>
          <a:prstGeom prst="rect">
            <a:avLst/>
          </a:prstGeom>
        </p:spPr>
        <p:txBody>
          <a:bodyPr anchor="t" rtlCol="false" tIns="0" lIns="0" bIns="0" rIns="0">
            <a:spAutoFit/>
          </a:bodyPr>
          <a:lstStyle/>
          <a:p>
            <a:pPr>
              <a:lnSpc>
                <a:spcPts val="3500"/>
              </a:lnSpc>
            </a:pPr>
            <a:r>
              <a:rPr lang="en-US" sz="2500">
                <a:solidFill>
                  <a:srgbClr val="FFFDF6"/>
                </a:solidFill>
                <a:latin typeface="DM Sans"/>
              </a:rPr>
              <a:t>Syauqi Aulia - 2106707201</a:t>
            </a:r>
          </a:p>
        </p:txBody>
      </p:sp>
      <p:sp>
        <p:nvSpPr>
          <p:cNvPr name="TextBox 14" id="14"/>
          <p:cNvSpPr txBox="true"/>
          <p:nvPr/>
        </p:nvSpPr>
        <p:spPr>
          <a:xfrm rot="0">
            <a:off x="8428702" y="7158321"/>
            <a:ext cx="667673" cy="542925"/>
          </a:xfrm>
          <a:prstGeom prst="rect">
            <a:avLst/>
          </a:prstGeom>
        </p:spPr>
        <p:txBody>
          <a:bodyPr anchor="t" rtlCol="false" tIns="0" lIns="0" bIns="0" rIns="0">
            <a:spAutoFit/>
          </a:bodyPr>
          <a:lstStyle/>
          <a:p>
            <a:pPr>
              <a:lnSpc>
                <a:spcPts val="4200"/>
              </a:lnSpc>
            </a:pPr>
            <a:r>
              <a:rPr lang="en-US" sz="3500">
                <a:solidFill>
                  <a:srgbClr val="F4F516"/>
                </a:solidFill>
                <a:latin typeface="DM Sans Bold"/>
              </a:rPr>
              <a:t>02</a:t>
            </a:r>
          </a:p>
        </p:txBody>
      </p:sp>
      <p:sp>
        <p:nvSpPr>
          <p:cNvPr name="TextBox 15" id="15"/>
          <p:cNvSpPr txBox="true"/>
          <p:nvPr/>
        </p:nvSpPr>
        <p:spPr>
          <a:xfrm rot="0">
            <a:off x="11530852" y="7996521"/>
            <a:ext cx="6249323" cy="431746"/>
          </a:xfrm>
          <a:prstGeom prst="rect">
            <a:avLst/>
          </a:prstGeom>
        </p:spPr>
        <p:txBody>
          <a:bodyPr anchor="t" rtlCol="false" tIns="0" lIns="0" bIns="0" rIns="0">
            <a:spAutoFit/>
          </a:bodyPr>
          <a:lstStyle/>
          <a:p>
            <a:pPr>
              <a:lnSpc>
                <a:spcPts val="3500"/>
              </a:lnSpc>
            </a:pPr>
            <a:r>
              <a:rPr lang="en-US" sz="2500">
                <a:solidFill>
                  <a:srgbClr val="FFFDF6"/>
                </a:solidFill>
                <a:latin typeface="DM Sans"/>
              </a:rPr>
              <a:t>Muhammad Aqil Muzakky - 2106731604</a:t>
            </a:r>
          </a:p>
        </p:txBody>
      </p:sp>
      <p:sp>
        <p:nvSpPr>
          <p:cNvPr name="TextBox 16" id="16"/>
          <p:cNvSpPr txBox="true"/>
          <p:nvPr/>
        </p:nvSpPr>
        <p:spPr>
          <a:xfrm rot="0">
            <a:off x="13844965" y="7158321"/>
            <a:ext cx="667673" cy="542925"/>
          </a:xfrm>
          <a:prstGeom prst="rect">
            <a:avLst/>
          </a:prstGeom>
        </p:spPr>
        <p:txBody>
          <a:bodyPr anchor="t" rtlCol="false" tIns="0" lIns="0" bIns="0" rIns="0">
            <a:spAutoFit/>
          </a:bodyPr>
          <a:lstStyle/>
          <a:p>
            <a:pPr>
              <a:lnSpc>
                <a:spcPts val="4200"/>
              </a:lnSpc>
            </a:pPr>
            <a:r>
              <a:rPr lang="en-US" sz="3500">
                <a:solidFill>
                  <a:srgbClr val="F4F516"/>
                </a:solidFill>
                <a:latin typeface="DM Sans Bold"/>
              </a:rPr>
              <a:t>03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7230608" y="0"/>
            <a:ext cx="11057392" cy="4395568"/>
          </a:xfrm>
          <a:custGeom>
            <a:avLst/>
            <a:gdLst/>
            <a:ahLst/>
            <a:cxnLst/>
            <a:rect r="r" b="b" t="t" l="l"/>
            <a:pathLst>
              <a:path h="4395568" w="11057392">
                <a:moveTo>
                  <a:pt x="0" y="0"/>
                </a:moveTo>
                <a:lnTo>
                  <a:pt x="11057392" y="0"/>
                </a:lnTo>
                <a:lnTo>
                  <a:pt x="11057392" y="4395568"/>
                </a:lnTo>
                <a:lnTo>
                  <a:pt x="0" y="4395568"/>
                </a:lnTo>
                <a:lnTo>
                  <a:pt x="0" y="0"/>
                </a:lnTo>
                <a:close/>
              </a:path>
            </a:pathLst>
          </a:custGeom>
          <a:blipFill>
            <a:blip r:embed="rId2"/>
            <a:stretch>
              <a:fillRect l="0" t="0" r="0" b="-37913"/>
            </a:stretch>
          </a:blipFill>
        </p:spPr>
      </p:sp>
      <p:sp>
        <p:nvSpPr>
          <p:cNvPr name="Freeform 3" id="3"/>
          <p:cNvSpPr/>
          <p:nvPr/>
        </p:nvSpPr>
        <p:spPr>
          <a:xfrm flipH="false" flipV="false" rot="0">
            <a:off x="0" y="4395568"/>
            <a:ext cx="10952103" cy="5891432"/>
          </a:xfrm>
          <a:custGeom>
            <a:avLst/>
            <a:gdLst/>
            <a:ahLst/>
            <a:cxnLst/>
            <a:rect r="r" b="b" t="t" l="l"/>
            <a:pathLst>
              <a:path h="5891432" w="10952103">
                <a:moveTo>
                  <a:pt x="0" y="0"/>
                </a:moveTo>
                <a:lnTo>
                  <a:pt x="10952103" y="0"/>
                </a:lnTo>
                <a:lnTo>
                  <a:pt x="10952103" y="5891432"/>
                </a:lnTo>
                <a:lnTo>
                  <a:pt x="0" y="5891432"/>
                </a:lnTo>
                <a:lnTo>
                  <a:pt x="0" y="0"/>
                </a:lnTo>
                <a:close/>
              </a:path>
            </a:pathLst>
          </a:custGeom>
          <a:blipFill>
            <a:blip r:embed="rId3"/>
            <a:stretch>
              <a:fillRect l="0" t="0" r="0" b="0"/>
            </a:stretch>
          </a:blipFill>
        </p:spPr>
      </p:sp>
      <p:sp>
        <p:nvSpPr>
          <p:cNvPr name="Freeform 4" id="4"/>
          <p:cNvSpPr/>
          <p:nvPr/>
        </p:nvSpPr>
        <p:spPr>
          <a:xfrm flipH="false" flipV="false" rot="0">
            <a:off x="10507110" y="4766973"/>
            <a:ext cx="8077209" cy="5520027"/>
          </a:xfrm>
          <a:custGeom>
            <a:avLst/>
            <a:gdLst/>
            <a:ahLst/>
            <a:cxnLst/>
            <a:rect r="r" b="b" t="t" l="l"/>
            <a:pathLst>
              <a:path h="5520027" w="8077209">
                <a:moveTo>
                  <a:pt x="0" y="0"/>
                </a:moveTo>
                <a:lnTo>
                  <a:pt x="8077209" y="0"/>
                </a:lnTo>
                <a:lnTo>
                  <a:pt x="8077209" y="5520027"/>
                </a:lnTo>
                <a:lnTo>
                  <a:pt x="0" y="5520027"/>
                </a:lnTo>
                <a:lnTo>
                  <a:pt x="0" y="0"/>
                </a:lnTo>
                <a:close/>
              </a:path>
            </a:pathLst>
          </a:custGeom>
          <a:blipFill>
            <a:blip r:embed="rId4"/>
            <a:stretch>
              <a:fillRect l="-32237" t="0" r="0" b="0"/>
            </a:stretch>
          </a:blipFill>
        </p:spPr>
      </p:sp>
      <p:sp>
        <p:nvSpPr>
          <p:cNvPr name="TextBox 5" id="5"/>
          <p:cNvSpPr txBox="true"/>
          <p:nvPr/>
        </p:nvSpPr>
        <p:spPr>
          <a:xfrm rot="0">
            <a:off x="1028700" y="1019175"/>
            <a:ext cx="4631743" cy="2066925"/>
          </a:xfrm>
          <a:prstGeom prst="rect">
            <a:avLst/>
          </a:prstGeom>
        </p:spPr>
        <p:txBody>
          <a:bodyPr anchor="t" rtlCol="false" tIns="0" lIns="0" bIns="0" rIns="0">
            <a:spAutoFit/>
          </a:bodyPr>
          <a:lstStyle/>
          <a:p>
            <a:pPr>
              <a:lnSpc>
                <a:spcPts val="5400"/>
              </a:lnSpc>
            </a:pPr>
            <a:r>
              <a:rPr lang="en-US" sz="4500">
                <a:solidFill>
                  <a:srgbClr val="F4F516"/>
                </a:solidFill>
                <a:latin typeface="DM Sans Bold"/>
              </a:rPr>
              <a:t>Dashboard (Admin)</a:t>
            </a:r>
          </a:p>
          <a:p>
            <a:pPr>
              <a:lnSpc>
                <a:spcPts val="5400"/>
              </a:lnSpc>
            </a:pPr>
            <a:r>
              <a:rPr lang="en-US" sz="4500">
                <a:solidFill>
                  <a:srgbClr val="F4F516"/>
                </a:solidFill>
                <a:latin typeface="DM Sans Bold"/>
              </a:rPr>
              <a:t>CRUD ALL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6411889" y="0"/>
            <a:ext cx="11876111" cy="6587854"/>
          </a:xfrm>
          <a:custGeom>
            <a:avLst/>
            <a:gdLst/>
            <a:ahLst/>
            <a:cxnLst/>
            <a:rect r="r" b="b" t="t" l="l"/>
            <a:pathLst>
              <a:path h="6587854" w="11876111">
                <a:moveTo>
                  <a:pt x="0" y="0"/>
                </a:moveTo>
                <a:lnTo>
                  <a:pt x="11876111" y="0"/>
                </a:lnTo>
                <a:lnTo>
                  <a:pt x="11876111" y="6587854"/>
                </a:lnTo>
                <a:lnTo>
                  <a:pt x="0" y="6587854"/>
                </a:lnTo>
                <a:lnTo>
                  <a:pt x="0" y="0"/>
                </a:lnTo>
                <a:close/>
              </a:path>
            </a:pathLst>
          </a:custGeom>
          <a:blipFill>
            <a:blip r:embed="rId2"/>
            <a:stretch>
              <a:fillRect l="0" t="0" r="0" b="0"/>
            </a:stretch>
          </a:blipFill>
        </p:spPr>
      </p:sp>
      <p:sp>
        <p:nvSpPr>
          <p:cNvPr name="Freeform 3" id="3"/>
          <p:cNvSpPr/>
          <p:nvPr/>
        </p:nvSpPr>
        <p:spPr>
          <a:xfrm flipH="false" flipV="false" rot="0">
            <a:off x="0" y="5716844"/>
            <a:ext cx="11161981" cy="4570156"/>
          </a:xfrm>
          <a:custGeom>
            <a:avLst/>
            <a:gdLst/>
            <a:ahLst/>
            <a:cxnLst/>
            <a:rect r="r" b="b" t="t" l="l"/>
            <a:pathLst>
              <a:path h="4570156" w="11161981">
                <a:moveTo>
                  <a:pt x="0" y="0"/>
                </a:moveTo>
                <a:lnTo>
                  <a:pt x="11161981" y="0"/>
                </a:lnTo>
                <a:lnTo>
                  <a:pt x="11161981" y="4570156"/>
                </a:lnTo>
                <a:lnTo>
                  <a:pt x="0" y="4570156"/>
                </a:lnTo>
                <a:lnTo>
                  <a:pt x="0" y="0"/>
                </a:lnTo>
                <a:close/>
              </a:path>
            </a:pathLst>
          </a:custGeom>
          <a:blipFill>
            <a:blip r:embed="rId3"/>
            <a:stretch>
              <a:fillRect l="0" t="0" r="0" b="0"/>
            </a:stretch>
          </a:blipFill>
        </p:spPr>
      </p:sp>
      <p:sp>
        <p:nvSpPr>
          <p:cNvPr name="Freeform 4" id="4"/>
          <p:cNvSpPr/>
          <p:nvPr/>
        </p:nvSpPr>
        <p:spPr>
          <a:xfrm flipH="false" flipV="false" rot="0">
            <a:off x="10116675" y="6775555"/>
            <a:ext cx="8171325" cy="3511445"/>
          </a:xfrm>
          <a:custGeom>
            <a:avLst/>
            <a:gdLst/>
            <a:ahLst/>
            <a:cxnLst/>
            <a:rect r="r" b="b" t="t" l="l"/>
            <a:pathLst>
              <a:path h="3511445" w="8171325">
                <a:moveTo>
                  <a:pt x="0" y="0"/>
                </a:moveTo>
                <a:lnTo>
                  <a:pt x="8171325" y="0"/>
                </a:lnTo>
                <a:lnTo>
                  <a:pt x="8171325" y="3511445"/>
                </a:lnTo>
                <a:lnTo>
                  <a:pt x="0" y="3511445"/>
                </a:lnTo>
                <a:lnTo>
                  <a:pt x="0" y="0"/>
                </a:lnTo>
                <a:close/>
              </a:path>
            </a:pathLst>
          </a:custGeom>
          <a:blipFill>
            <a:blip r:embed="rId4"/>
            <a:stretch>
              <a:fillRect l="-5650" t="0" r="-5789" b="0"/>
            </a:stretch>
          </a:blipFill>
        </p:spPr>
      </p:sp>
      <p:sp>
        <p:nvSpPr>
          <p:cNvPr name="TextBox 5" id="5"/>
          <p:cNvSpPr txBox="true"/>
          <p:nvPr/>
        </p:nvSpPr>
        <p:spPr>
          <a:xfrm rot="0">
            <a:off x="1028700" y="1019175"/>
            <a:ext cx="4631743" cy="2066925"/>
          </a:xfrm>
          <a:prstGeom prst="rect">
            <a:avLst/>
          </a:prstGeom>
        </p:spPr>
        <p:txBody>
          <a:bodyPr anchor="t" rtlCol="false" tIns="0" lIns="0" bIns="0" rIns="0">
            <a:spAutoFit/>
          </a:bodyPr>
          <a:lstStyle/>
          <a:p>
            <a:pPr>
              <a:lnSpc>
                <a:spcPts val="5400"/>
              </a:lnSpc>
            </a:pPr>
            <a:r>
              <a:rPr lang="en-US" sz="4500">
                <a:solidFill>
                  <a:srgbClr val="F4F516"/>
                </a:solidFill>
                <a:latin typeface="DM Sans Bold"/>
              </a:rPr>
              <a:t>Dashboard (Admin)</a:t>
            </a:r>
          </a:p>
          <a:p>
            <a:pPr>
              <a:lnSpc>
                <a:spcPts val="5400"/>
              </a:lnSpc>
            </a:pPr>
            <a:r>
              <a:rPr lang="en-US" sz="4500">
                <a:solidFill>
                  <a:srgbClr val="F4F516"/>
                </a:solidFill>
                <a:latin typeface="DM Sans Bold"/>
              </a:rPr>
              <a:t>CRUD ALL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6125096" y="0"/>
            <a:ext cx="12162904" cy="6773650"/>
          </a:xfrm>
          <a:custGeom>
            <a:avLst/>
            <a:gdLst/>
            <a:ahLst/>
            <a:cxnLst/>
            <a:rect r="r" b="b" t="t" l="l"/>
            <a:pathLst>
              <a:path h="6773650" w="12162904">
                <a:moveTo>
                  <a:pt x="0" y="0"/>
                </a:moveTo>
                <a:lnTo>
                  <a:pt x="12162904" y="0"/>
                </a:lnTo>
                <a:lnTo>
                  <a:pt x="12162904" y="6773650"/>
                </a:lnTo>
                <a:lnTo>
                  <a:pt x="0" y="6773650"/>
                </a:lnTo>
                <a:lnTo>
                  <a:pt x="0" y="0"/>
                </a:lnTo>
                <a:close/>
              </a:path>
            </a:pathLst>
          </a:custGeom>
          <a:blipFill>
            <a:blip r:embed="rId2"/>
            <a:stretch>
              <a:fillRect l="0" t="0" r="0" b="0"/>
            </a:stretch>
          </a:blipFill>
        </p:spPr>
      </p:sp>
      <p:sp>
        <p:nvSpPr>
          <p:cNvPr name="Freeform 3" id="3"/>
          <p:cNvSpPr/>
          <p:nvPr/>
        </p:nvSpPr>
        <p:spPr>
          <a:xfrm flipH="false" flipV="false" rot="0">
            <a:off x="255325" y="5757921"/>
            <a:ext cx="13235629" cy="4342337"/>
          </a:xfrm>
          <a:custGeom>
            <a:avLst/>
            <a:gdLst/>
            <a:ahLst/>
            <a:cxnLst/>
            <a:rect r="r" b="b" t="t" l="l"/>
            <a:pathLst>
              <a:path h="4342337" w="13235629">
                <a:moveTo>
                  <a:pt x="0" y="0"/>
                </a:moveTo>
                <a:lnTo>
                  <a:pt x="13235629" y="0"/>
                </a:lnTo>
                <a:lnTo>
                  <a:pt x="13235629" y="4342337"/>
                </a:lnTo>
                <a:lnTo>
                  <a:pt x="0" y="4342337"/>
                </a:lnTo>
                <a:lnTo>
                  <a:pt x="0" y="0"/>
                </a:lnTo>
                <a:close/>
              </a:path>
            </a:pathLst>
          </a:custGeom>
          <a:blipFill>
            <a:blip r:embed="rId3"/>
            <a:stretch>
              <a:fillRect l="0" t="0" r="0" b="0"/>
            </a:stretch>
          </a:blipFill>
        </p:spPr>
      </p:sp>
      <p:sp>
        <p:nvSpPr>
          <p:cNvPr name="TextBox 4" id="4"/>
          <p:cNvSpPr txBox="true"/>
          <p:nvPr/>
        </p:nvSpPr>
        <p:spPr>
          <a:xfrm rot="0">
            <a:off x="1028700" y="1019175"/>
            <a:ext cx="4631743" cy="1381125"/>
          </a:xfrm>
          <a:prstGeom prst="rect">
            <a:avLst/>
          </a:prstGeom>
        </p:spPr>
        <p:txBody>
          <a:bodyPr anchor="t" rtlCol="false" tIns="0" lIns="0" bIns="0" rIns="0">
            <a:spAutoFit/>
          </a:bodyPr>
          <a:lstStyle/>
          <a:p>
            <a:pPr>
              <a:lnSpc>
                <a:spcPts val="5400"/>
              </a:lnSpc>
            </a:pPr>
            <a:r>
              <a:rPr lang="en-US" sz="4500">
                <a:solidFill>
                  <a:srgbClr val="F4F516"/>
                </a:solidFill>
                <a:latin typeface="DM Sans Bold"/>
              </a:rPr>
              <a:t>Fitur Report</a:t>
            </a:r>
          </a:p>
          <a:p>
            <a:pPr>
              <a:lnSpc>
                <a:spcPts val="5400"/>
              </a:lnSpc>
            </a:pPr>
            <a:r>
              <a:rPr lang="en-US" sz="4500">
                <a:solidFill>
                  <a:srgbClr val="F4F516"/>
                </a:solidFill>
                <a:latin typeface="DM Sans Bold"/>
              </a:rPr>
              <a:t>HelpDesk</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4799493" y="4414837"/>
            <a:ext cx="8689015" cy="1466850"/>
          </a:xfrm>
          <a:prstGeom prst="rect">
            <a:avLst/>
          </a:prstGeom>
        </p:spPr>
        <p:txBody>
          <a:bodyPr anchor="t" rtlCol="false" tIns="0" lIns="0" bIns="0" rIns="0">
            <a:spAutoFit/>
          </a:bodyPr>
          <a:lstStyle/>
          <a:p>
            <a:pPr>
              <a:lnSpc>
                <a:spcPts val="11639"/>
              </a:lnSpc>
            </a:pPr>
            <a:r>
              <a:rPr lang="en-US" sz="9699">
                <a:solidFill>
                  <a:srgbClr val="F4F516"/>
                </a:solidFill>
                <a:latin typeface="DM Sans Bold"/>
              </a:rPr>
              <a:t>TERIMA KASIH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10560672" y="1245472"/>
            <a:ext cx="6698628" cy="7319428"/>
          </a:xfrm>
          <a:custGeom>
            <a:avLst/>
            <a:gdLst/>
            <a:ahLst/>
            <a:cxnLst/>
            <a:rect r="r" b="b" t="t" l="l"/>
            <a:pathLst>
              <a:path h="7319428" w="6698628">
                <a:moveTo>
                  <a:pt x="0" y="0"/>
                </a:moveTo>
                <a:lnTo>
                  <a:pt x="6698628" y="0"/>
                </a:lnTo>
                <a:lnTo>
                  <a:pt x="6698628" y="7319428"/>
                </a:lnTo>
                <a:lnTo>
                  <a:pt x="0" y="7319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28700"/>
            <a:ext cx="4218416" cy="676275"/>
          </a:xfrm>
          <a:prstGeom prst="rect">
            <a:avLst/>
          </a:prstGeom>
        </p:spPr>
        <p:txBody>
          <a:bodyPr anchor="t" rtlCol="false" tIns="0" lIns="0" bIns="0" rIns="0">
            <a:spAutoFit/>
          </a:bodyPr>
          <a:lstStyle/>
          <a:p>
            <a:pPr algn="ctr">
              <a:lnSpc>
                <a:spcPts val="5399"/>
              </a:lnSpc>
            </a:pPr>
            <a:r>
              <a:rPr lang="en-US" sz="4499">
                <a:solidFill>
                  <a:srgbClr val="F4F516"/>
                </a:solidFill>
                <a:latin typeface="DM Sans Bold"/>
              </a:rPr>
              <a:t>Latar Belakang</a:t>
            </a:r>
          </a:p>
        </p:txBody>
      </p:sp>
      <p:sp>
        <p:nvSpPr>
          <p:cNvPr name="TextBox 4" id="4"/>
          <p:cNvSpPr txBox="true"/>
          <p:nvPr/>
        </p:nvSpPr>
        <p:spPr>
          <a:xfrm rot="0">
            <a:off x="900008" y="2290996"/>
            <a:ext cx="9286348" cy="7122795"/>
          </a:xfrm>
          <a:prstGeom prst="rect">
            <a:avLst/>
          </a:prstGeom>
        </p:spPr>
        <p:txBody>
          <a:bodyPr anchor="t" rtlCol="false" tIns="0" lIns="0" bIns="0" rIns="0">
            <a:spAutoFit/>
          </a:bodyPr>
          <a:lstStyle/>
          <a:p>
            <a:pPr algn="just">
              <a:lnSpc>
                <a:spcPts val="3779"/>
              </a:lnSpc>
            </a:pPr>
            <a:r>
              <a:rPr lang="en-US" sz="2699">
                <a:solidFill>
                  <a:srgbClr val="FFFFFF"/>
                </a:solidFill>
                <a:latin typeface="DM Sans"/>
              </a:rPr>
              <a:t>  LanceNesia adalah platform online yang </a:t>
            </a:r>
            <a:r>
              <a:rPr lang="en-US" sz="2699">
                <a:solidFill>
                  <a:srgbClr val="FFFFFF"/>
                </a:solidFill>
                <a:latin typeface="DM Sans Bold"/>
              </a:rPr>
              <a:t>menghubungkan freelancer</a:t>
            </a:r>
            <a:r>
              <a:rPr lang="en-US" sz="2699">
                <a:solidFill>
                  <a:srgbClr val="FFFFFF"/>
                </a:solidFill>
                <a:latin typeface="DM Sans"/>
              </a:rPr>
              <a:t> (pekerja lepas) dengan </a:t>
            </a:r>
            <a:r>
              <a:rPr lang="en-US" sz="2699">
                <a:solidFill>
                  <a:srgbClr val="FFFFFF"/>
                </a:solidFill>
                <a:latin typeface="DM Sans Bold"/>
              </a:rPr>
              <a:t>klien yang membutuhkan jasa mereka</a:t>
            </a:r>
            <a:r>
              <a:rPr lang="en-US" sz="2699">
                <a:solidFill>
                  <a:srgbClr val="FFFFFF"/>
                </a:solidFill>
                <a:latin typeface="DM Sans"/>
              </a:rPr>
              <a:t>. Ini memungkinkan freelancer untuk menawarkan keahlian mereka dan klien untuk mencari solusi atas proyek atau pekerjaan tertentu. </a:t>
            </a:r>
          </a:p>
          <a:p>
            <a:pPr algn="just">
              <a:lnSpc>
                <a:spcPts val="3779"/>
              </a:lnSpc>
            </a:pPr>
          </a:p>
          <a:p>
            <a:pPr algn="just">
              <a:lnSpc>
                <a:spcPts val="3779"/>
              </a:lnSpc>
            </a:pPr>
            <a:r>
              <a:rPr lang="en-US" sz="2699">
                <a:solidFill>
                  <a:srgbClr val="FFFFFF"/>
                </a:solidFill>
                <a:latin typeface="DM Sans"/>
              </a:rPr>
              <a:t>Dengan menggunakan website freelance, klien dapat menemukan talenta global yang sesuai dengan kebutuhan mereka, sementara freelancer dapat memiliki fleksibilitas dalam memilih proyek dan jadwal kerja. Website freelance memanfaatkan kemajuan teknologi dan meningkatnya akses internet untuk memfasilitasi kerjasama yang efisien dan memperluas peluang dalam pasar kerja.</a:t>
            </a:r>
          </a:p>
          <a:p>
            <a:pPr algn="just">
              <a:lnSpc>
                <a:spcPts val="3779"/>
              </a:lnSpc>
            </a:pPr>
          </a:p>
          <a:p>
            <a:pPr algn="just">
              <a:lnSpc>
                <a:spcPts val="3779"/>
              </a:lnSpc>
            </a:pPr>
            <a:r>
              <a:rPr lang="en-US" sz="2700">
                <a:solidFill>
                  <a:srgbClr val="FFFFFF"/>
                </a:solidFill>
                <a:latin typeface="DM Sans"/>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10873942" y="1411416"/>
            <a:ext cx="5598126" cy="7464168"/>
          </a:xfrm>
          <a:custGeom>
            <a:avLst/>
            <a:gdLst/>
            <a:ahLst/>
            <a:cxnLst/>
            <a:rect r="r" b="b" t="t" l="l"/>
            <a:pathLst>
              <a:path h="7464168" w="5598126">
                <a:moveTo>
                  <a:pt x="0" y="0"/>
                </a:moveTo>
                <a:lnTo>
                  <a:pt x="5598126" y="0"/>
                </a:lnTo>
                <a:lnTo>
                  <a:pt x="5598126" y="7464168"/>
                </a:lnTo>
                <a:lnTo>
                  <a:pt x="0" y="7464168"/>
                </a:lnTo>
                <a:lnTo>
                  <a:pt x="0" y="0"/>
                </a:lnTo>
                <a:close/>
              </a:path>
            </a:pathLst>
          </a:custGeom>
          <a:blipFill>
            <a:blip r:embed="rId2"/>
            <a:stretch>
              <a:fillRect l="0" t="0" r="0" b="0"/>
            </a:stretch>
          </a:blipFill>
        </p:spPr>
      </p:sp>
      <p:sp>
        <p:nvSpPr>
          <p:cNvPr name="TextBox 3" id="3"/>
          <p:cNvSpPr txBox="true"/>
          <p:nvPr/>
        </p:nvSpPr>
        <p:spPr>
          <a:xfrm rot="0">
            <a:off x="544250" y="352479"/>
            <a:ext cx="4218416" cy="676221"/>
          </a:xfrm>
          <a:prstGeom prst="rect">
            <a:avLst/>
          </a:prstGeom>
        </p:spPr>
        <p:txBody>
          <a:bodyPr anchor="t" rtlCol="false" tIns="0" lIns="0" bIns="0" rIns="0">
            <a:spAutoFit/>
          </a:bodyPr>
          <a:lstStyle/>
          <a:p>
            <a:pPr algn="ctr">
              <a:lnSpc>
                <a:spcPts val="5399"/>
              </a:lnSpc>
            </a:pPr>
            <a:r>
              <a:rPr lang="en-US" sz="4499">
                <a:solidFill>
                  <a:srgbClr val="F4F516"/>
                </a:solidFill>
                <a:latin typeface="DM Sans Bold"/>
              </a:rPr>
              <a:t>Fungsi</a:t>
            </a:r>
          </a:p>
        </p:txBody>
      </p:sp>
      <p:sp>
        <p:nvSpPr>
          <p:cNvPr name="TextBox 4" id="4"/>
          <p:cNvSpPr txBox="true"/>
          <p:nvPr/>
        </p:nvSpPr>
        <p:spPr>
          <a:xfrm rot="0">
            <a:off x="774332" y="1897380"/>
            <a:ext cx="9281785" cy="7122795"/>
          </a:xfrm>
          <a:prstGeom prst="rect">
            <a:avLst/>
          </a:prstGeom>
        </p:spPr>
        <p:txBody>
          <a:bodyPr anchor="t" rtlCol="false" tIns="0" lIns="0" bIns="0" rIns="0">
            <a:spAutoFit/>
          </a:bodyPr>
          <a:lstStyle/>
          <a:p>
            <a:pPr algn="just">
              <a:lnSpc>
                <a:spcPts val="3779"/>
              </a:lnSpc>
            </a:pPr>
            <a:r>
              <a:rPr lang="en-US" sz="2700">
                <a:solidFill>
                  <a:srgbClr val="FFFFFF"/>
                </a:solidFill>
                <a:latin typeface="DM Sans"/>
              </a:rPr>
              <a:t>       Bagi seorang pencari kerja khusunya mahasiswa website ini dapat memberikan kesempatan untuk mengembangkan keterampilan, memperoleh pengalaman kerja, dan mendapatkan penghasilan tambahan selama masa studi. Mahasiswa dapat menawarkan keahlian mereka, seperti desain grafis, penulisan, pengembangan web, atau penerjemahan, kepada klien yang membutuhkan. Hal ini memungkinkan mereka untuk mendapatkan pengalaman praktis yang relevan dengan bidang studi mereka, membangun portofolio, dan memperluas jaringan profesional. Selain itu, bekerja sebagai freelancer juga memberikan fleksibilitas waktu yang cocok dengan jadwal kuliah, sehingga mahasiswa dapat menjalankan proyek sambil tetap fokus pada studi mereka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1150183" y="1028700"/>
            <a:ext cx="6503065" cy="8229600"/>
          </a:xfrm>
          <a:custGeom>
            <a:avLst/>
            <a:gdLst/>
            <a:ahLst/>
            <a:cxnLst/>
            <a:rect r="r" b="b" t="t" l="l"/>
            <a:pathLst>
              <a:path h="8229600" w="6503065">
                <a:moveTo>
                  <a:pt x="0" y="0"/>
                </a:moveTo>
                <a:lnTo>
                  <a:pt x="6503064" y="0"/>
                </a:lnTo>
                <a:lnTo>
                  <a:pt x="6503064" y="8229600"/>
                </a:lnTo>
                <a:lnTo>
                  <a:pt x="0" y="8229600"/>
                </a:lnTo>
                <a:lnTo>
                  <a:pt x="0" y="0"/>
                </a:lnTo>
                <a:close/>
              </a:path>
            </a:pathLst>
          </a:custGeom>
          <a:blipFill>
            <a:blip r:embed="rId2"/>
            <a:stretch>
              <a:fillRect l="0" t="-6623" r="0" b="-11981"/>
            </a:stretch>
          </a:blipFill>
        </p:spPr>
      </p:sp>
      <p:sp>
        <p:nvSpPr>
          <p:cNvPr name="TextBox 3" id="3"/>
          <p:cNvSpPr txBox="true"/>
          <p:nvPr/>
        </p:nvSpPr>
        <p:spPr>
          <a:xfrm rot="0">
            <a:off x="7963152" y="1028700"/>
            <a:ext cx="4218416" cy="676221"/>
          </a:xfrm>
          <a:prstGeom prst="rect">
            <a:avLst/>
          </a:prstGeom>
        </p:spPr>
        <p:txBody>
          <a:bodyPr anchor="t" rtlCol="false" tIns="0" lIns="0" bIns="0" rIns="0">
            <a:spAutoFit/>
          </a:bodyPr>
          <a:lstStyle/>
          <a:p>
            <a:pPr algn="ctr">
              <a:lnSpc>
                <a:spcPts val="5399"/>
              </a:lnSpc>
            </a:pPr>
            <a:r>
              <a:rPr lang="en-US" sz="4499">
                <a:solidFill>
                  <a:srgbClr val="F4F516"/>
                </a:solidFill>
                <a:latin typeface="DM Sans Bold"/>
              </a:rPr>
              <a:t>Harapan</a:t>
            </a:r>
          </a:p>
        </p:txBody>
      </p:sp>
      <p:sp>
        <p:nvSpPr>
          <p:cNvPr name="TextBox 4" id="4"/>
          <p:cNvSpPr txBox="true"/>
          <p:nvPr/>
        </p:nvSpPr>
        <p:spPr>
          <a:xfrm rot="0">
            <a:off x="8901775" y="2585577"/>
            <a:ext cx="7302667" cy="6170295"/>
          </a:xfrm>
          <a:prstGeom prst="rect">
            <a:avLst/>
          </a:prstGeom>
        </p:spPr>
        <p:txBody>
          <a:bodyPr anchor="t" rtlCol="false" tIns="0" lIns="0" bIns="0" rIns="0">
            <a:spAutoFit/>
          </a:bodyPr>
          <a:lstStyle/>
          <a:p>
            <a:pPr algn="just">
              <a:lnSpc>
                <a:spcPts val="3779"/>
              </a:lnSpc>
            </a:pPr>
            <a:r>
              <a:rPr lang="en-US" sz="2700">
                <a:solidFill>
                  <a:srgbClr val="FFFFFF"/>
                </a:solidFill>
                <a:latin typeface="DM Sans"/>
              </a:rPr>
              <a:t>   Harapan dari website ini adalah dapat </a:t>
            </a:r>
            <a:r>
              <a:rPr lang="en-US" sz="2700">
                <a:solidFill>
                  <a:srgbClr val="FFFFFF"/>
                </a:solidFill>
                <a:latin typeface="DM Sans Bold"/>
              </a:rPr>
              <a:t>menjadi platform yang efektif dan efisien bagi para freelancer</a:t>
            </a:r>
            <a:r>
              <a:rPr lang="en-US" sz="2700">
                <a:solidFill>
                  <a:srgbClr val="FFFFFF"/>
                </a:solidFill>
                <a:latin typeface="DM Sans"/>
              </a:rPr>
              <a:t> untuk menemukan peluang kerja yang sesuai dengan keahlian mereka. Website ini diharapkan dapat menyediakan </a:t>
            </a:r>
            <a:r>
              <a:rPr lang="en-US" sz="2700">
                <a:solidFill>
                  <a:srgbClr val="FFFFFF"/>
                </a:solidFill>
                <a:latin typeface="DM Sans Bold"/>
              </a:rPr>
              <a:t>fitur-fitur yang memudahkan</a:t>
            </a:r>
            <a:r>
              <a:rPr lang="en-US" sz="2700">
                <a:solidFill>
                  <a:srgbClr val="FFFFFF"/>
                </a:solidFill>
                <a:latin typeface="DM Sans"/>
              </a:rPr>
              <a:t> </a:t>
            </a:r>
            <a:r>
              <a:rPr lang="en-US" sz="2700">
                <a:solidFill>
                  <a:srgbClr val="FFFFFF"/>
                </a:solidFill>
                <a:latin typeface="DM Sans Bold"/>
              </a:rPr>
              <a:t>para freelancer</a:t>
            </a:r>
            <a:r>
              <a:rPr lang="en-US" sz="2700">
                <a:solidFill>
                  <a:srgbClr val="FFFFFF"/>
                </a:solidFill>
                <a:latin typeface="DM Sans"/>
              </a:rPr>
              <a:t> dalam menemukan proyek-proyek yang sesuai dengan minat dan keterampilan mereka, </a:t>
            </a:r>
            <a:r>
              <a:rPr lang="en-US" sz="2700">
                <a:solidFill>
                  <a:srgbClr val="FFFFFF"/>
                </a:solidFill>
                <a:latin typeface="DM Sans Bold"/>
              </a:rPr>
              <a:t>dan memudahkan klie</a:t>
            </a:r>
            <a:r>
              <a:rPr lang="en-US" sz="2700">
                <a:solidFill>
                  <a:srgbClr val="FFFFFF"/>
                </a:solidFill>
                <a:latin typeface="DM Sans"/>
              </a:rPr>
              <a:t>n untuk menemukan freelance yang sesuai dengan kriteria yang diinginkan sehingga dapat menjalankan perekonomian dengan lancar.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AutoShape 2" id="2"/>
          <p:cNvSpPr/>
          <p:nvPr/>
        </p:nvSpPr>
        <p:spPr>
          <a:xfrm>
            <a:off x="9639288" y="3173678"/>
            <a:ext cx="6870942" cy="0"/>
          </a:xfrm>
          <a:prstGeom prst="line">
            <a:avLst/>
          </a:prstGeom>
          <a:ln cap="rnd" w="9525">
            <a:solidFill>
              <a:srgbClr val="292929"/>
            </a:solidFill>
            <a:prstDash val="solid"/>
            <a:headEnd type="none" len="sm" w="sm"/>
            <a:tailEnd type="none" len="sm" w="sm"/>
          </a:ln>
        </p:spPr>
      </p:sp>
      <p:sp>
        <p:nvSpPr>
          <p:cNvPr name="AutoShape 3" id="3"/>
          <p:cNvSpPr/>
          <p:nvPr/>
        </p:nvSpPr>
        <p:spPr>
          <a:xfrm>
            <a:off x="9639288" y="7548554"/>
            <a:ext cx="6870942" cy="0"/>
          </a:xfrm>
          <a:prstGeom prst="line">
            <a:avLst/>
          </a:prstGeom>
          <a:ln cap="rnd" w="9525">
            <a:solidFill>
              <a:srgbClr val="292929"/>
            </a:solidFill>
            <a:prstDash val="solid"/>
            <a:headEnd type="none" len="sm" w="sm"/>
            <a:tailEnd type="none" len="sm" w="sm"/>
          </a:ln>
        </p:spPr>
      </p:sp>
      <p:sp>
        <p:nvSpPr>
          <p:cNvPr name="AutoShape 4" id="4"/>
          <p:cNvSpPr/>
          <p:nvPr/>
        </p:nvSpPr>
        <p:spPr>
          <a:xfrm>
            <a:off x="9639288" y="4619720"/>
            <a:ext cx="6870942" cy="0"/>
          </a:xfrm>
          <a:prstGeom prst="line">
            <a:avLst/>
          </a:prstGeom>
          <a:ln cap="rnd" w="9525">
            <a:solidFill>
              <a:srgbClr val="292929"/>
            </a:solidFill>
            <a:prstDash val="solid"/>
            <a:headEnd type="none" len="sm" w="sm"/>
            <a:tailEnd type="none" len="sm" w="sm"/>
          </a:ln>
        </p:spPr>
      </p:sp>
      <p:sp>
        <p:nvSpPr>
          <p:cNvPr name="AutoShape 5" id="5"/>
          <p:cNvSpPr/>
          <p:nvPr/>
        </p:nvSpPr>
        <p:spPr>
          <a:xfrm>
            <a:off x="9639288" y="5595998"/>
            <a:ext cx="6870942" cy="0"/>
          </a:xfrm>
          <a:prstGeom prst="line">
            <a:avLst/>
          </a:prstGeom>
          <a:ln cap="rnd" w="9525">
            <a:solidFill>
              <a:srgbClr val="292929"/>
            </a:solidFill>
            <a:prstDash val="solid"/>
            <a:headEnd type="none" len="sm" w="sm"/>
            <a:tailEnd type="none" len="sm" w="sm"/>
          </a:ln>
        </p:spPr>
      </p:sp>
      <p:sp>
        <p:nvSpPr>
          <p:cNvPr name="Freeform 6" id="6"/>
          <p:cNvSpPr/>
          <p:nvPr/>
        </p:nvSpPr>
        <p:spPr>
          <a:xfrm flipH="false" flipV="false" rot="0">
            <a:off x="1028700" y="2768691"/>
            <a:ext cx="7865383" cy="5240312"/>
          </a:xfrm>
          <a:custGeom>
            <a:avLst/>
            <a:gdLst/>
            <a:ahLst/>
            <a:cxnLst/>
            <a:rect r="r" b="b" t="t" l="l"/>
            <a:pathLst>
              <a:path h="5240312" w="7865383">
                <a:moveTo>
                  <a:pt x="0" y="0"/>
                </a:moveTo>
                <a:lnTo>
                  <a:pt x="7865383" y="0"/>
                </a:lnTo>
                <a:lnTo>
                  <a:pt x="7865383" y="5240311"/>
                </a:lnTo>
                <a:lnTo>
                  <a:pt x="0" y="5240311"/>
                </a:lnTo>
                <a:lnTo>
                  <a:pt x="0" y="0"/>
                </a:lnTo>
                <a:close/>
              </a:path>
            </a:pathLst>
          </a:custGeom>
          <a:blipFill>
            <a:blip r:embed="rId2"/>
            <a:stretch>
              <a:fillRect l="0" t="0" r="0" b="0"/>
            </a:stretch>
          </a:blipFill>
        </p:spPr>
      </p:sp>
      <p:sp>
        <p:nvSpPr>
          <p:cNvPr name="TextBox 7" id="7"/>
          <p:cNvSpPr txBox="true"/>
          <p:nvPr/>
        </p:nvSpPr>
        <p:spPr>
          <a:xfrm rot="0">
            <a:off x="9639288" y="2197401"/>
            <a:ext cx="6870942" cy="925788"/>
          </a:xfrm>
          <a:prstGeom prst="rect">
            <a:avLst/>
          </a:prstGeom>
        </p:spPr>
        <p:txBody>
          <a:bodyPr anchor="t" rtlCol="false" tIns="0" lIns="0" bIns="0" rIns="0">
            <a:spAutoFit/>
          </a:bodyPr>
          <a:lstStyle/>
          <a:p>
            <a:pPr>
              <a:lnSpc>
                <a:spcPts val="3781"/>
              </a:lnSpc>
            </a:pPr>
            <a:r>
              <a:rPr lang="en-US" sz="2701">
                <a:solidFill>
                  <a:srgbClr val="F4F516"/>
                </a:solidFill>
                <a:latin typeface="DM Sans"/>
              </a:rPr>
              <a:t>Bahasa Pemrograman : Javascript, HTML, CSS</a:t>
            </a:r>
          </a:p>
        </p:txBody>
      </p:sp>
      <p:sp>
        <p:nvSpPr>
          <p:cNvPr name="TextBox 8" id="8"/>
          <p:cNvSpPr txBox="true"/>
          <p:nvPr/>
        </p:nvSpPr>
        <p:spPr>
          <a:xfrm rot="0">
            <a:off x="9639288" y="7091389"/>
            <a:ext cx="6870942" cy="452403"/>
          </a:xfrm>
          <a:prstGeom prst="rect">
            <a:avLst/>
          </a:prstGeom>
        </p:spPr>
        <p:txBody>
          <a:bodyPr anchor="t" rtlCol="false" tIns="0" lIns="0" bIns="0" rIns="0">
            <a:spAutoFit/>
          </a:bodyPr>
          <a:lstStyle/>
          <a:p>
            <a:pPr>
              <a:lnSpc>
                <a:spcPts val="3781"/>
              </a:lnSpc>
            </a:pPr>
            <a:r>
              <a:rPr lang="en-US" sz="2701">
                <a:solidFill>
                  <a:srgbClr val="F4F516"/>
                </a:solidFill>
                <a:latin typeface="DM Sans"/>
              </a:rPr>
              <a:t>Image : Freepik, Unsplash, ImageKit</a:t>
            </a:r>
          </a:p>
        </p:txBody>
      </p:sp>
      <p:sp>
        <p:nvSpPr>
          <p:cNvPr name="TextBox 9" id="9"/>
          <p:cNvSpPr txBox="true"/>
          <p:nvPr/>
        </p:nvSpPr>
        <p:spPr>
          <a:xfrm rot="0">
            <a:off x="9639288" y="3689170"/>
            <a:ext cx="6870942" cy="925788"/>
          </a:xfrm>
          <a:prstGeom prst="rect">
            <a:avLst/>
          </a:prstGeom>
        </p:spPr>
        <p:txBody>
          <a:bodyPr anchor="t" rtlCol="false" tIns="0" lIns="0" bIns="0" rIns="0">
            <a:spAutoFit/>
          </a:bodyPr>
          <a:lstStyle/>
          <a:p>
            <a:pPr>
              <a:lnSpc>
                <a:spcPts val="3781"/>
              </a:lnSpc>
            </a:pPr>
            <a:r>
              <a:rPr lang="en-US" sz="2701">
                <a:solidFill>
                  <a:srgbClr val="F4F516"/>
                </a:solidFill>
                <a:latin typeface="DM Sans"/>
              </a:rPr>
              <a:t>Framework : Node JS, React JS, Tailwind CSS</a:t>
            </a:r>
          </a:p>
        </p:txBody>
      </p:sp>
      <p:sp>
        <p:nvSpPr>
          <p:cNvPr name="TextBox 10" id="10"/>
          <p:cNvSpPr txBox="true"/>
          <p:nvPr/>
        </p:nvSpPr>
        <p:spPr>
          <a:xfrm rot="0">
            <a:off x="9639288" y="5138832"/>
            <a:ext cx="6870942" cy="452403"/>
          </a:xfrm>
          <a:prstGeom prst="rect">
            <a:avLst/>
          </a:prstGeom>
        </p:spPr>
        <p:txBody>
          <a:bodyPr anchor="t" rtlCol="false" tIns="0" lIns="0" bIns="0" rIns="0">
            <a:spAutoFit/>
          </a:bodyPr>
          <a:lstStyle/>
          <a:p>
            <a:pPr>
              <a:lnSpc>
                <a:spcPts val="3781"/>
              </a:lnSpc>
            </a:pPr>
            <a:r>
              <a:rPr lang="en-US" sz="2701">
                <a:solidFill>
                  <a:srgbClr val="F4F516"/>
                </a:solidFill>
                <a:latin typeface="DM Sans"/>
              </a:rPr>
              <a:t>Code Editor : Vs Code, Github Co-Pilot</a:t>
            </a:r>
          </a:p>
        </p:txBody>
      </p:sp>
      <p:sp>
        <p:nvSpPr>
          <p:cNvPr name="TextBox 11" id="11"/>
          <p:cNvSpPr txBox="true"/>
          <p:nvPr/>
        </p:nvSpPr>
        <p:spPr>
          <a:xfrm rot="0">
            <a:off x="9639288" y="6115111"/>
            <a:ext cx="6870942" cy="452403"/>
          </a:xfrm>
          <a:prstGeom prst="rect">
            <a:avLst/>
          </a:prstGeom>
        </p:spPr>
        <p:txBody>
          <a:bodyPr anchor="t" rtlCol="false" tIns="0" lIns="0" bIns="0" rIns="0">
            <a:spAutoFit/>
          </a:bodyPr>
          <a:lstStyle/>
          <a:p>
            <a:pPr>
              <a:lnSpc>
                <a:spcPts val="3781"/>
              </a:lnSpc>
            </a:pPr>
            <a:r>
              <a:rPr lang="en-US" sz="2701">
                <a:solidFill>
                  <a:srgbClr val="F4F516"/>
                </a:solidFill>
                <a:latin typeface="DM Sans"/>
              </a:rPr>
              <a:t>Design : Figma, Adobe Ilustrator</a:t>
            </a:r>
          </a:p>
        </p:txBody>
      </p:sp>
      <p:sp>
        <p:nvSpPr>
          <p:cNvPr name="TextBox 12" id="12"/>
          <p:cNvSpPr txBox="true"/>
          <p:nvPr/>
        </p:nvSpPr>
        <p:spPr>
          <a:xfrm rot="0">
            <a:off x="1028700" y="1028700"/>
            <a:ext cx="6714386" cy="990519"/>
          </a:xfrm>
          <a:prstGeom prst="rect">
            <a:avLst/>
          </a:prstGeom>
        </p:spPr>
        <p:txBody>
          <a:bodyPr anchor="t" rtlCol="false" tIns="0" lIns="0" bIns="0" rIns="0">
            <a:spAutoFit/>
          </a:bodyPr>
          <a:lstStyle/>
          <a:p>
            <a:pPr>
              <a:lnSpc>
                <a:spcPts val="7800"/>
              </a:lnSpc>
            </a:pPr>
            <a:r>
              <a:rPr lang="en-US" sz="6500">
                <a:solidFill>
                  <a:srgbClr val="F4F516"/>
                </a:solidFill>
                <a:latin typeface="DM Sans Bold"/>
              </a:rPr>
              <a:t>Tools</a:t>
            </a:r>
          </a:p>
        </p:txBody>
      </p:sp>
      <p:sp>
        <p:nvSpPr>
          <p:cNvPr name="AutoShape 13" id="13"/>
          <p:cNvSpPr/>
          <p:nvPr/>
        </p:nvSpPr>
        <p:spPr>
          <a:xfrm>
            <a:off x="9639288" y="6572276"/>
            <a:ext cx="6870942" cy="0"/>
          </a:xfrm>
          <a:prstGeom prst="line">
            <a:avLst/>
          </a:prstGeom>
          <a:ln cap="rnd" w="9525">
            <a:solidFill>
              <a:srgbClr val="292929"/>
            </a:solidFill>
            <a:prstDash val="solid"/>
            <a:headEnd type="none" len="sm" w="sm"/>
            <a:tailEnd type="none" len="sm" w="sm"/>
          </a:ln>
        </p:spPr>
      </p:sp>
      <p:sp>
        <p:nvSpPr>
          <p:cNvPr name="TextBox 14" id="14"/>
          <p:cNvSpPr txBox="true"/>
          <p:nvPr/>
        </p:nvSpPr>
        <p:spPr>
          <a:xfrm rot="0">
            <a:off x="9639288" y="8067667"/>
            <a:ext cx="6870942" cy="452403"/>
          </a:xfrm>
          <a:prstGeom prst="rect">
            <a:avLst/>
          </a:prstGeom>
        </p:spPr>
        <p:txBody>
          <a:bodyPr anchor="t" rtlCol="false" tIns="0" lIns="0" bIns="0" rIns="0">
            <a:spAutoFit/>
          </a:bodyPr>
          <a:lstStyle/>
          <a:p>
            <a:pPr>
              <a:lnSpc>
                <a:spcPts val="3781"/>
              </a:lnSpc>
            </a:pPr>
            <a:r>
              <a:rPr lang="en-US" sz="2701">
                <a:solidFill>
                  <a:srgbClr val="F4F516"/>
                </a:solidFill>
                <a:latin typeface="DM Sans"/>
              </a:rPr>
              <a:t>Database : SQL (Neon), Firebase (Minor)</a:t>
            </a:r>
          </a:p>
        </p:txBody>
      </p:sp>
      <p:sp>
        <p:nvSpPr>
          <p:cNvPr name="AutoShape 15" id="15"/>
          <p:cNvSpPr/>
          <p:nvPr/>
        </p:nvSpPr>
        <p:spPr>
          <a:xfrm>
            <a:off x="9639288" y="8524833"/>
            <a:ext cx="6870942" cy="0"/>
          </a:xfrm>
          <a:prstGeom prst="line">
            <a:avLst/>
          </a:prstGeom>
          <a:ln cap="rnd" w="9525">
            <a:solidFill>
              <a:srgbClr val="292929"/>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3244918" y="1518022"/>
            <a:ext cx="11798165" cy="7250956"/>
          </a:xfrm>
          <a:custGeom>
            <a:avLst/>
            <a:gdLst/>
            <a:ahLst/>
            <a:cxnLst/>
            <a:rect r="r" b="b" t="t" l="l"/>
            <a:pathLst>
              <a:path h="7250956" w="11798165">
                <a:moveTo>
                  <a:pt x="0" y="0"/>
                </a:moveTo>
                <a:lnTo>
                  <a:pt x="11798164" y="0"/>
                </a:lnTo>
                <a:lnTo>
                  <a:pt x="11798164" y="7250956"/>
                </a:lnTo>
                <a:lnTo>
                  <a:pt x="0" y="7250956"/>
                </a:lnTo>
                <a:lnTo>
                  <a:pt x="0" y="0"/>
                </a:lnTo>
                <a:close/>
              </a:path>
            </a:pathLst>
          </a:custGeom>
          <a:blipFill>
            <a:blip r:embed="rId2"/>
            <a:stretch>
              <a:fillRect l="0" t="0" r="0" b="0"/>
            </a:stretch>
          </a:blipFill>
        </p:spPr>
      </p:sp>
      <p:sp>
        <p:nvSpPr>
          <p:cNvPr name="TextBox 3" id="3"/>
          <p:cNvSpPr txBox="true"/>
          <p:nvPr/>
        </p:nvSpPr>
        <p:spPr>
          <a:xfrm rot="0">
            <a:off x="6812907" y="247650"/>
            <a:ext cx="14950815" cy="781050"/>
          </a:xfrm>
          <a:prstGeom prst="rect">
            <a:avLst/>
          </a:prstGeom>
        </p:spPr>
        <p:txBody>
          <a:bodyPr anchor="t" rtlCol="false" tIns="0" lIns="0" bIns="0" rIns="0">
            <a:spAutoFit/>
          </a:bodyPr>
          <a:lstStyle/>
          <a:p>
            <a:pPr>
              <a:lnSpc>
                <a:spcPts val="6120"/>
              </a:lnSpc>
            </a:pPr>
            <a:r>
              <a:rPr lang="en-US" sz="5100">
                <a:solidFill>
                  <a:srgbClr val="F4F516"/>
                </a:solidFill>
                <a:latin typeface="DM Sans Bold"/>
              </a:rPr>
              <a:t>FlowChart (1)</a:t>
            </a:r>
          </a:p>
        </p:txBody>
      </p:sp>
      <p:sp>
        <p:nvSpPr>
          <p:cNvPr name="TextBox 4" id="4"/>
          <p:cNvSpPr txBox="true"/>
          <p:nvPr/>
        </p:nvSpPr>
        <p:spPr>
          <a:xfrm rot="0">
            <a:off x="4997228" y="9431684"/>
            <a:ext cx="14950815" cy="466725"/>
          </a:xfrm>
          <a:prstGeom prst="rect">
            <a:avLst/>
          </a:prstGeom>
        </p:spPr>
        <p:txBody>
          <a:bodyPr anchor="t" rtlCol="false" tIns="0" lIns="0" bIns="0" rIns="0">
            <a:spAutoFit/>
          </a:bodyPr>
          <a:lstStyle/>
          <a:p>
            <a:pPr>
              <a:lnSpc>
                <a:spcPts val="3600"/>
              </a:lnSpc>
            </a:pPr>
            <a:r>
              <a:rPr lang="en-US" sz="3000">
                <a:solidFill>
                  <a:srgbClr val="F4F516"/>
                </a:solidFill>
                <a:latin typeface="DM Sans Bold"/>
              </a:rPr>
              <a:t>Full Flowchart : s.id/FlowchartLancenesia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9926927" y="0"/>
            <a:ext cx="6407944" cy="10287000"/>
          </a:xfrm>
          <a:custGeom>
            <a:avLst/>
            <a:gdLst/>
            <a:ahLst/>
            <a:cxnLst/>
            <a:rect r="r" b="b" t="t" l="l"/>
            <a:pathLst>
              <a:path h="10287000" w="6407944">
                <a:moveTo>
                  <a:pt x="0" y="0"/>
                </a:moveTo>
                <a:lnTo>
                  <a:pt x="6407943" y="0"/>
                </a:lnTo>
                <a:lnTo>
                  <a:pt x="6407943"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337185" y="2018354"/>
            <a:ext cx="14950815" cy="1552575"/>
          </a:xfrm>
          <a:prstGeom prst="rect">
            <a:avLst/>
          </a:prstGeom>
        </p:spPr>
        <p:txBody>
          <a:bodyPr anchor="t" rtlCol="false" tIns="0" lIns="0" bIns="0" rIns="0">
            <a:spAutoFit/>
          </a:bodyPr>
          <a:lstStyle/>
          <a:p>
            <a:pPr>
              <a:lnSpc>
                <a:spcPts val="6120"/>
              </a:lnSpc>
            </a:pPr>
            <a:r>
              <a:rPr lang="en-US" sz="5100">
                <a:solidFill>
                  <a:srgbClr val="F4F516"/>
                </a:solidFill>
                <a:latin typeface="DM Sans Bold"/>
              </a:rPr>
              <a:t>FlowChart (2)</a:t>
            </a:r>
          </a:p>
          <a:p>
            <a:pPr>
              <a:lnSpc>
                <a:spcPts val="6120"/>
              </a:lnSpc>
            </a:pPr>
            <a:r>
              <a:rPr lang="en-US" sz="5100">
                <a:solidFill>
                  <a:srgbClr val="F4F516"/>
                </a:solidFill>
                <a:latin typeface="DM Sans Bold"/>
              </a:rPr>
              <a:t>Freelancer</a:t>
            </a:r>
          </a:p>
        </p:txBody>
      </p:sp>
      <p:sp>
        <p:nvSpPr>
          <p:cNvPr name="TextBox 4" id="4"/>
          <p:cNvSpPr txBox="true"/>
          <p:nvPr/>
        </p:nvSpPr>
        <p:spPr>
          <a:xfrm rot="0">
            <a:off x="3337185" y="4676775"/>
            <a:ext cx="5806815" cy="923925"/>
          </a:xfrm>
          <a:prstGeom prst="rect">
            <a:avLst/>
          </a:prstGeom>
        </p:spPr>
        <p:txBody>
          <a:bodyPr anchor="t" rtlCol="false" tIns="0" lIns="0" bIns="0" rIns="0">
            <a:spAutoFit/>
          </a:bodyPr>
          <a:lstStyle/>
          <a:p>
            <a:pPr>
              <a:lnSpc>
                <a:spcPts val="3600"/>
              </a:lnSpc>
            </a:pPr>
            <a:r>
              <a:rPr lang="en-US" sz="3000">
                <a:solidFill>
                  <a:srgbClr val="F4F516"/>
                </a:solidFill>
                <a:latin typeface="DM Sans Bold"/>
              </a:rPr>
              <a:t>Full Flowchart : s.id/FlowchartLancenesia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2475331" y="0"/>
            <a:ext cx="5409248" cy="10287000"/>
          </a:xfrm>
          <a:custGeom>
            <a:avLst/>
            <a:gdLst/>
            <a:ahLst/>
            <a:cxnLst/>
            <a:rect r="r" b="b" t="t" l="l"/>
            <a:pathLst>
              <a:path h="10287000" w="5409248">
                <a:moveTo>
                  <a:pt x="0" y="0"/>
                </a:moveTo>
                <a:lnTo>
                  <a:pt x="5409248" y="0"/>
                </a:lnTo>
                <a:lnTo>
                  <a:pt x="5409248"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116195" y="1927519"/>
            <a:ext cx="14950815" cy="1552575"/>
          </a:xfrm>
          <a:prstGeom prst="rect">
            <a:avLst/>
          </a:prstGeom>
        </p:spPr>
        <p:txBody>
          <a:bodyPr anchor="t" rtlCol="false" tIns="0" lIns="0" bIns="0" rIns="0">
            <a:spAutoFit/>
          </a:bodyPr>
          <a:lstStyle/>
          <a:p>
            <a:pPr>
              <a:lnSpc>
                <a:spcPts val="6120"/>
              </a:lnSpc>
            </a:pPr>
            <a:r>
              <a:rPr lang="en-US" sz="5100">
                <a:solidFill>
                  <a:srgbClr val="F4F516"/>
                </a:solidFill>
                <a:latin typeface="DM Sans Bold"/>
              </a:rPr>
              <a:t>FlowChart (3)</a:t>
            </a:r>
          </a:p>
          <a:p>
            <a:pPr>
              <a:lnSpc>
                <a:spcPts val="6120"/>
              </a:lnSpc>
            </a:pPr>
            <a:r>
              <a:rPr lang="en-US" sz="5100">
                <a:solidFill>
                  <a:srgbClr val="F4F516"/>
                </a:solidFill>
                <a:latin typeface="DM Sans Bold"/>
              </a:rPr>
              <a:t>Client</a:t>
            </a:r>
          </a:p>
        </p:txBody>
      </p:sp>
      <p:sp>
        <p:nvSpPr>
          <p:cNvPr name="TextBox 4" id="4"/>
          <p:cNvSpPr txBox="true"/>
          <p:nvPr/>
        </p:nvSpPr>
        <p:spPr>
          <a:xfrm rot="0">
            <a:off x="10116195" y="4219575"/>
            <a:ext cx="5806815" cy="923925"/>
          </a:xfrm>
          <a:prstGeom prst="rect">
            <a:avLst/>
          </a:prstGeom>
        </p:spPr>
        <p:txBody>
          <a:bodyPr anchor="t" rtlCol="false" tIns="0" lIns="0" bIns="0" rIns="0">
            <a:spAutoFit/>
          </a:bodyPr>
          <a:lstStyle/>
          <a:p>
            <a:pPr>
              <a:lnSpc>
                <a:spcPts val="3600"/>
              </a:lnSpc>
            </a:pPr>
            <a:r>
              <a:rPr lang="en-US" sz="3000">
                <a:solidFill>
                  <a:srgbClr val="F4F516"/>
                </a:solidFill>
                <a:latin typeface="DM Sans Bold"/>
              </a:rPr>
              <a:t>Full Flowchart : s.id/FlowchartLancenesia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DAFlG4ylBQI</dc:identifier>
  <dcterms:modified xsi:type="dcterms:W3CDTF">2011-08-01T06:04:30Z</dcterms:modified>
  <cp:revision>1</cp:revision>
  <dc:title>LanceNesia</dc:title>
</cp:coreProperties>
</file>